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8288000" cy="10287000"/>
  <p:notesSz cx="6858000" cy="9144000"/>
  <p:embeddedFontLst>
    <p:embeddedFont>
      <p:font typeface="Arimo Bold" charset="0"/>
      <p:regular r:id="rId21"/>
    </p:embeddedFont>
    <p:embeddedFont>
      <p:font typeface="Calibri" pitchFamily="34" charset="0"/>
      <p:regular r:id="rId22"/>
      <p:bold r:id="rId23"/>
      <p:italic r:id="rId24"/>
      <p:boldItalic r:id="rId25"/>
    </p:embeddedFont>
    <p:embeddedFont>
      <p:font typeface="Arimo" charset="0"/>
      <p:regular r:id="rId26"/>
    </p:embeddedFont>
    <p:embeddedFont>
      <p:font typeface="Muli Bold Bold" charset="0"/>
      <p:regular r:id="rId27"/>
    </p:embeddedFont>
    <p:embeddedFont>
      <p:font typeface="Muli Bold" charset="0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>
        <p:scale>
          <a:sx n="51" d="100"/>
          <a:sy n="51" d="100"/>
        </p:scale>
        <p:origin x="-456" y="-24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5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sv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8.svg"/><Relationship Id="rId7" Type="http://schemas.openxmlformats.org/officeDocument/2006/relationships/image" Target="../media/image12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10.sv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8.svg"/><Relationship Id="rId7" Type="http://schemas.openxmlformats.org/officeDocument/2006/relationships/image" Target="../media/image19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7.svg"/><Relationship Id="rId10" Type="http://schemas.openxmlformats.org/officeDocument/2006/relationships/image" Target="../media/image8.png"/><Relationship Id="rId4" Type="http://schemas.openxmlformats.org/officeDocument/2006/relationships/image" Target="../media/image12.png"/><Relationship Id="rId9" Type="http://schemas.openxmlformats.org/officeDocument/2006/relationships/image" Target="../media/image21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35.svg"/><Relationship Id="rId18" Type="http://schemas.openxmlformats.org/officeDocument/2006/relationships/image" Target="../media/image24.png"/><Relationship Id="rId26" Type="http://schemas.openxmlformats.org/officeDocument/2006/relationships/image" Target="../media/image28.png"/><Relationship Id="rId39" Type="http://schemas.openxmlformats.org/officeDocument/2006/relationships/image" Target="../media/image61.svg"/><Relationship Id="rId3" Type="http://schemas.openxmlformats.org/officeDocument/2006/relationships/image" Target="../media/image25.svg"/><Relationship Id="rId21" Type="http://schemas.openxmlformats.org/officeDocument/2006/relationships/image" Target="../media/image43.svg"/><Relationship Id="rId34" Type="http://schemas.openxmlformats.org/officeDocument/2006/relationships/image" Target="../media/image32.png"/><Relationship Id="rId42" Type="http://schemas.openxmlformats.org/officeDocument/2006/relationships/image" Target="../media/image36.png"/><Relationship Id="rId7" Type="http://schemas.openxmlformats.org/officeDocument/2006/relationships/image" Target="../media/image29.svg"/><Relationship Id="rId12" Type="http://schemas.openxmlformats.org/officeDocument/2006/relationships/image" Target="../media/image21.png"/><Relationship Id="rId17" Type="http://schemas.openxmlformats.org/officeDocument/2006/relationships/image" Target="../media/image39.svg"/><Relationship Id="rId25" Type="http://schemas.openxmlformats.org/officeDocument/2006/relationships/image" Target="../media/image47.svg"/><Relationship Id="rId33" Type="http://schemas.openxmlformats.org/officeDocument/2006/relationships/image" Target="../media/image55.svg"/><Relationship Id="rId38" Type="http://schemas.openxmlformats.org/officeDocument/2006/relationships/image" Target="../media/image34.png"/><Relationship Id="rId46" Type="http://schemas.openxmlformats.org/officeDocument/2006/relationships/image" Target="../media/image8.png"/><Relationship Id="rId2" Type="http://schemas.openxmlformats.org/officeDocument/2006/relationships/image" Target="../media/image16.png"/><Relationship Id="rId16" Type="http://schemas.openxmlformats.org/officeDocument/2006/relationships/image" Target="../media/image23.png"/><Relationship Id="rId20" Type="http://schemas.openxmlformats.org/officeDocument/2006/relationships/image" Target="../media/image25.png"/><Relationship Id="rId29" Type="http://schemas.openxmlformats.org/officeDocument/2006/relationships/image" Target="../media/image51.svg"/><Relationship Id="rId41" Type="http://schemas.openxmlformats.org/officeDocument/2006/relationships/image" Target="../media/image63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11" Type="http://schemas.openxmlformats.org/officeDocument/2006/relationships/image" Target="../media/image33.svg"/><Relationship Id="rId24" Type="http://schemas.openxmlformats.org/officeDocument/2006/relationships/image" Target="../media/image27.png"/><Relationship Id="rId32" Type="http://schemas.openxmlformats.org/officeDocument/2006/relationships/image" Target="../media/image31.png"/><Relationship Id="rId37" Type="http://schemas.openxmlformats.org/officeDocument/2006/relationships/image" Target="../media/image59.svg"/><Relationship Id="rId40" Type="http://schemas.openxmlformats.org/officeDocument/2006/relationships/image" Target="../media/image35.png"/><Relationship Id="rId45" Type="http://schemas.openxmlformats.org/officeDocument/2006/relationships/image" Target="../media/image67.svg"/><Relationship Id="rId5" Type="http://schemas.openxmlformats.org/officeDocument/2006/relationships/image" Target="../media/image27.svg"/><Relationship Id="rId15" Type="http://schemas.openxmlformats.org/officeDocument/2006/relationships/image" Target="../media/image37.svg"/><Relationship Id="rId23" Type="http://schemas.openxmlformats.org/officeDocument/2006/relationships/image" Target="../media/image45.svg"/><Relationship Id="rId28" Type="http://schemas.openxmlformats.org/officeDocument/2006/relationships/image" Target="../media/image29.png"/><Relationship Id="rId36" Type="http://schemas.openxmlformats.org/officeDocument/2006/relationships/image" Target="../media/image33.png"/><Relationship Id="rId10" Type="http://schemas.openxmlformats.org/officeDocument/2006/relationships/image" Target="../media/image20.png"/><Relationship Id="rId19" Type="http://schemas.openxmlformats.org/officeDocument/2006/relationships/image" Target="../media/image41.svg"/><Relationship Id="rId31" Type="http://schemas.openxmlformats.org/officeDocument/2006/relationships/image" Target="../media/image53.svg"/><Relationship Id="rId44" Type="http://schemas.openxmlformats.org/officeDocument/2006/relationships/image" Target="../media/image37.png"/><Relationship Id="rId4" Type="http://schemas.openxmlformats.org/officeDocument/2006/relationships/image" Target="../media/image17.png"/><Relationship Id="rId9" Type="http://schemas.openxmlformats.org/officeDocument/2006/relationships/image" Target="../media/image31.svg"/><Relationship Id="rId14" Type="http://schemas.openxmlformats.org/officeDocument/2006/relationships/image" Target="../media/image22.png"/><Relationship Id="rId22" Type="http://schemas.openxmlformats.org/officeDocument/2006/relationships/image" Target="../media/image26.png"/><Relationship Id="rId27" Type="http://schemas.openxmlformats.org/officeDocument/2006/relationships/image" Target="../media/image49.svg"/><Relationship Id="rId30" Type="http://schemas.openxmlformats.org/officeDocument/2006/relationships/image" Target="../media/image30.png"/><Relationship Id="rId35" Type="http://schemas.openxmlformats.org/officeDocument/2006/relationships/image" Target="../media/image57.svg"/><Relationship Id="rId43" Type="http://schemas.openxmlformats.org/officeDocument/2006/relationships/image" Target="../media/image65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3B8A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10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 rot="-2700000">
            <a:off x="9671892" y="776618"/>
            <a:ext cx="7147923" cy="8437971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/>
          <a:stretch>
            <a:fillRect/>
          </a:stretch>
        </p:blipFill>
        <p:spPr>
          <a:xfrm>
            <a:off x="9408624" y="1028700"/>
            <a:ext cx="8476137" cy="7840427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-312615" y="704694"/>
            <a:ext cx="11025430" cy="2205086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4048249" y="9484532"/>
            <a:ext cx="4239751" cy="1021518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764076" y="7074352"/>
            <a:ext cx="8031453" cy="18489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678"/>
              </a:lnSpc>
            </a:pPr>
            <a:r>
              <a:rPr lang="en-US" sz="2627" spc="105">
                <a:solidFill>
                  <a:srgbClr val="FFFFFF"/>
                </a:solidFill>
                <a:latin typeface="Muli Bold"/>
              </a:rPr>
              <a:t>The new automated solution to manage the official meetings through an online mode where we take care of all the services and the requirements, our employees need.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854062" y="3535543"/>
            <a:ext cx="7858753" cy="8294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249"/>
              </a:lnSpc>
            </a:pPr>
            <a:r>
              <a:rPr lang="en-US" sz="6067" spc="-60">
                <a:solidFill>
                  <a:srgbClr val="FFFFFF"/>
                </a:solidFill>
                <a:latin typeface="RoxboroughCF"/>
              </a:rPr>
              <a:t>By- Pseudonerds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415389" y="1568925"/>
            <a:ext cx="13457222" cy="7149149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4979085" y="9707037"/>
            <a:ext cx="3308915" cy="797244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5232407" y="-276225"/>
            <a:ext cx="8575743" cy="17390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437"/>
              </a:lnSpc>
            </a:pPr>
            <a:r>
              <a:rPr lang="en-US" sz="9598">
                <a:solidFill>
                  <a:srgbClr val="09427D"/>
                </a:solidFill>
                <a:latin typeface="Arita Buri Bold"/>
              </a:rPr>
              <a:t>System Design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553200" y="8819347"/>
            <a:ext cx="6852042" cy="887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dirty="0">
                <a:solidFill>
                  <a:srgbClr val="09427D"/>
                </a:solidFill>
                <a:latin typeface="Muli Bold"/>
              </a:rPr>
              <a:t>Contact us Section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1656" r="2994"/>
          <a:stretch>
            <a:fillRect/>
          </a:stretch>
        </p:blipFill>
        <p:spPr>
          <a:xfrm>
            <a:off x="199163" y="1965861"/>
            <a:ext cx="8647135" cy="4817852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144000" y="2019203"/>
            <a:ext cx="8968489" cy="476451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4979085" y="9692676"/>
            <a:ext cx="3308915" cy="797244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5232407" y="-276225"/>
            <a:ext cx="8575743" cy="17390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437"/>
              </a:lnSpc>
            </a:pPr>
            <a:r>
              <a:rPr lang="en-US" sz="9598">
                <a:solidFill>
                  <a:srgbClr val="09427D"/>
                </a:solidFill>
                <a:latin typeface="Arita Buri Bold"/>
              </a:rPr>
              <a:t>System Design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348106" y="7231602"/>
            <a:ext cx="5942810" cy="887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dirty="0">
                <a:solidFill>
                  <a:srgbClr val="09427D"/>
                </a:solidFill>
                <a:latin typeface="Muli Bold"/>
              </a:rPr>
              <a:t>Login Page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1921" r="1921"/>
          <a:stretch>
            <a:fillRect/>
          </a:stretch>
        </p:blipFill>
        <p:spPr>
          <a:xfrm>
            <a:off x="2415389" y="1568925"/>
            <a:ext cx="13457222" cy="7434899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4979085" y="9652118"/>
            <a:ext cx="3308915" cy="797244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5073657" y="-276225"/>
            <a:ext cx="8575743" cy="17390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437"/>
              </a:lnSpc>
            </a:pPr>
            <a:r>
              <a:rPr lang="en-US" sz="9598">
                <a:solidFill>
                  <a:srgbClr val="09427D"/>
                </a:solidFill>
                <a:latin typeface="Arita Buri Bold"/>
              </a:rPr>
              <a:t>System Design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767106" y="9163050"/>
            <a:ext cx="7188845" cy="887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9427D"/>
                </a:solidFill>
                <a:latin typeface="Muli Bold"/>
              </a:rPr>
              <a:t>View of Profile Details 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415389" y="1568925"/>
            <a:ext cx="13457222" cy="7149149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4979085" y="9654520"/>
            <a:ext cx="3308915" cy="797244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5232407" y="-276225"/>
            <a:ext cx="8575743" cy="17390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437"/>
              </a:lnSpc>
            </a:pPr>
            <a:r>
              <a:rPr lang="en-US" sz="9598">
                <a:solidFill>
                  <a:srgbClr val="09427D"/>
                </a:solidFill>
                <a:latin typeface="Arita Buri Bold"/>
              </a:rPr>
              <a:t>System Design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348864" y="8766830"/>
            <a:ext cx="10342828" cy="887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9427D"/>
                </a:solidFill>
                <a:latin typeface="Muli Bold"/>
              </a:rPr>
              <a:t>View of Creating Meeting Room 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415389" y="1568925"/>
            <a:ext cx="13457222" cy="7149149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4979085" y="9654520"/>
            <a:ext cx="3308915" cy="797244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4365928" y="-306976"/>
            <a:ext cx="10613157" cy="17184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3439"/>
              </a:lnSpc>
            </a:pPr>
            <a:r>
              <a:rPr lang="en-US" sz="9600" dirty="0" smtClean="0">
                <a:solidFill>
                  <a:srgbClr val="09427D"/>
                </a:solidFill>
                <a:latin typeface="Arita Buri Bold"/>
              </a:rPr>
              <a:t>System Design</a:t>
            </a:r>
            <a:endParaRPr lang="en-US" sz="9600" dirty="0">
              <a:solidFill>
                <a:srgbClr val="09427D"/>
              </a:solidFill>
              <a:latin typeface="Arita Buri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5809134" y="8766830"/>
            <a:ext cx="7623423" cy="887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9427D"/>
                </a:solidFill>
                <a:latin typeface="Muli Bold"/>
              </a:rPr>
              <a:t>View of Created Rooms 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49137" y="2282168"/>
            <a:ext cx="8491572" cy="4511147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144000" y="2282168"/>
            <a:ext cx="8491572" cy="4511147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4979085" y="9719135"/>
            <a:ext cx="3308915" cy="797244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5232407" y="-276225"/>
            <a:ext cx="8575743" cy="17390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437"/>
              </a:lnSpc>
            </a:pPr>
            <a:r>
              <a:rPr lang="en-US" sz="9598">
                <a:solidFill>
                  <a:srgbClr val="09427D"/>
                </a:solidFill>
                <a:latin typeface="Arita Buri Bold"/>
              </a:rPr>
              <a:t>System Design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738068" y="7465080"/>
            <a:ext cx="6811863" cy="887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9427D"/>
                </a:solidFill>
                <a:latin typeface="Muli Bold"/>
              </a:rPr>
              <a:t>View of Import Users 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415389" y="1568925"/>
            <a:ext cx="13457222" cy="7149149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4979085" y="9654520"/>
            <a:ext cx="3308915" cy="797244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5232407" y="-276225"/>
            <a:ext cx="8575743" cy="17390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437"/>
              </a:lnSpc>
            </a:pPr>
            <a:r>
              <a:rPr lang="en-US" sz="9598">
                <a:solidFill>
                  <a:srgbClr val="09427D"/>
                </a:solidFill>
                <a:latin typeface="Arita Buri Bold"/>
              </a:rPr>
              <a:t>System Design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613151" y="8766830"/>
            <a:ext cx="9061698" cy="887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79"/>
              </a:lnSpc>
            </a:pPr>
            <a:r>
              <a:rPr lang="en-US" sz="5199">
                <a:solidFill>
                  <a:srgbClr val="09427D"/>
                </a:solidFill>
                <a:latin typeface="Muli Bold"/>
              </a:rPr>
              <a:t>View of Scheduled Meetings 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415389" y="1568925"/>
            <a:ext cx="13457222" cy="7149149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4979085" y="9697964"/>
            <a:ext cx="3308915" cy="797244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5232407" y="-276225"/>
            <a:ext cx="8575743" cy="17390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437"/>
              </a:lnSpc>
            </a:pPr>
            <a:r>
              <a:rPr lang="en-US" sz="9598">
                <a:solidFill>
                  <a:srgbClr val="09427D"/>
                </a:solidFill>
                <a:latin typeface="Arita Buri Bold"/>
              </a:rPr>
              <a:t>System Design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738068" y="8622825"/>
            <a:ext cx="8070082" cy="9361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dirty="0">
                <a:solidFill>
                  <a:srgbClr val="09427D"/>
                </a:solidFill>
                <a:latin typeface="Muli Bold"/>
              </a:rPr>
              <a:t>View of </a:t>
            </a:r>
            <a:r>
              <a:rPr lang="en-US" sz="5199" dirty="0" smtClean="0">
                <a:solidFill>
                  <a:srgbClr val="09427D"/>
                </a:solidFill>
                <a:latin typeface="Muli Bold"/>
              </a:rPr>
              <a:t>Profile Details</a:t>
            </a:r>
            <a:endParaRPr lang="en-US" sz="5199" dirty="0">
              <a:solidFill>
                <a:srgbClr val="09427D"/>
              </a:solidFill>
              <a:latin typeface="Muli Bold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l="28583" r="2858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0" y="1488467"/>
            <a:ext cx="9143999" cy="4727187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9143999" y="1462808"/>
            <a:ext cx="9076022" cy="4702485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4979085" y="9719135"/>
            <a:ext cx="3308915" cy="797244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5232407" y="-276225"/>
            <a:ext cx="8575743" cy="17390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437"/>
              </a:lnSpc>
            </a:pPr>
            <a:r>
              <a:rPr lang="en-US" sz="9598">
                <a:solidFill>
                  <a:srgbClr val="09427D"/>
                </a:solidFill>
                <a:latin typeface="Arita Buri Bold"/>
              </a:rPr>
              <a:t>System Design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817566" y="6738311"/>
            <a:ext cx="8652867" cy="887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dirty="0">
                <a:solidFill>
                  <a:srgbClr val="09427D"/>
                </a:solidFill>
                <a:latin typeface="Muli Bold"/>
              </a:rPr>
              <a:t>View of Schedule Meetings 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427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55062" y="2360258"/>
            <a:ext cx="4265532" cy="3126609"/>
            <a:chOff x="0" y="0"/>
            <a:chExt cx="2721283" cy="199468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21283" cy="1994684"/>
            </a:xfrm>
            <a:custGeom>
              <a:avLst/>
              <a:gdLst/>
              <a:ahLst/>
              <a:cxnLst/>
              <a:rect l="l" t="t" r="r" b="b"/>
              <a:pathLst>
                <a:path w="2721283" h="1994684">
                  <a:moveTo>
                    <a:pt x="2596823" y="1994684"/>
                  </a:moveTo>
                  <a:lnTo>
                    <a:pt x="124460" y="1994684"/>
                  </a:lnTo>
                  <a:cubicBezTo>
                    <a:pt x="55880" y="1994684"/>
                    <a:pt x="0" y="1938804"/>
                    <a:pt x="0" y="187022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596823" y="0"/>
                  </a:lnTo>
                  <a:cubicBezTo>
                    <a:pt x="2665403" y="0"/>
                    <a:pt x="2721283" y="55880"/>
                    <a:pt x="2721283" y="124460"/>
                  </a:cubicBezTo>
                  <a:lnTo>
                    <a:pt x="2721283" y="1870224"/>
                  </a:lnTo>
                  <a:cubicBezTo>
                    <a:pt x="2721283" y="1938804"/>
                    <a:pt x="2665403" y="1994684"/>
                    <a:pt x="2596823" y="1994684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4759177" y="2360258"/>
            <a:ext cx="4265532" cy="3217131"/>
            <a:chOff x="0" y="0"/>
            <a:chExt cx="2721283" cy="205243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721283" cy="2052434"/>
            </a:xfrm>
            <a:custGeom>
              <a:avLst/>
              <a:gdLst/>
              <a:ahLst/>
              <a:cxnLst/>
              <a:rect l="l" t="t" r="r" b="b"/>
              <a:pathLst>
                <a:path w="2721283" h="2052434">
                  <a:moveTo>
                    <a:pt x="2596823" y="2052434"/>
                  </a:moveTo>
                  <a:lnTo>
                    <a:pt x="124460" y="2052434"/>
                  </a:lnTo>
                  <a:cubicBezTo>
                    <a:pt x="55880" y="2052434"/>
                    <a:pt x="0" y="1996554"/>
                    <a:pt x="0" y="192797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596823" y="0"/>
                  </a:lnTo>
                  <a:cubicBezTo>
                    <a:pt x="2665403" y="0"/>
                    <a:pt x="2721283" y="55880"/>
                    <a:pt x="2721283" y="124460"/>
                  </a:cubicBezTo>
                  <a:lnTo>
                    <a:pt x="2721283" y="1927974"/>
                  </a:lnTo>
                  <a:cubicBezTo>
                    <a:pt x="2721283" y="1996554"/>
                    <a:pt x="2665403" y="2052434"/>
                    <a:pt x="2596823" y="2052434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9144000" y="2360258"/>
            <a:ext cx="4437274" cy="3256689"/>
            <a:chOff x="0" y="0"/>
            <a:chExt cx="2796463" cy="205243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796463" cy="2052434"/>
            </a:xfrm>
            <a:custGeom>
              <a:avLst/>
              <a:gdLst/>
              <a:ahLst/>
              <a:cxnLst/>
              <a:rect l="l" t="t" r="r" b="b"/>
              <a:pathLst>
                <a:path w="2796463" h="2052434">
                  <a:moveTo>
                    <a:pt x="2672003" y="2052434"/>
                  </a:moveTo>
                  <a:lnTo>
                    <a:pt x="124460" y="2052434"/>
                  </a:lnTo>
                  <a:cubicBezTo>
                    <a:pt x="55880" y="2052434"/>
                    <a:pt x="0" y="1996554"/>
                    <a:pt x="0" y="192797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672003" y="0"/>
                  </a:lnTo>
                  <a:cubicBezTo>
                    <a:pt x="2740583" y="0"/>
                    <a:pt x="2796463" y="55880"/>
                    <a:pt x="2796463" y="124460"/>
                  </a:cubicBezTo>
                  <a:lnTo>
                    <a:pt x="2796463" y="1927974"/>
                  </a:lnTo>
                  <a:cubicBezTo>
                    <a:pt x="2796463" y="1996554"/>
                    <a:pt x="2740583" y="2052434"/>
                    <a:pt x="2672003" y="2052434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255062" y="6131321"/>
            <a:ext cx="4265532" cy="3900239"/>
            <a:chOff x="0" y="0"/>
            <a:chExt cx="2721283" cy="248823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721283" cy="2488237"/>
            </a:xfrm>
            <a:custGeom>
              <a:avLst/>
              <a:gdLst/>
              <a:ahLst/>
              <a:cxnLst/>
              <a:rect l="l" t="t" r="r" b="b"/>
              <a:pathLst>
                <a:path w="2721283" h="2488237">
                  <a:moveTo>
                    <a:pt x="2596823" y="2488237"/>
                  </a:moveTo>
                  <a:lnTo>
                    <a:pt x="124460" y="2488237"/>
                  </a:lnTo>
                  <a:cubicBezTo>
                    <a:pt x="55880" y="2488237"/>
                    <a:pt x="0" y="2432357"/>
                    <a:pt x="0" y="236377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596823" y="0"/>
                  </a:lnTo>
                  <a:cubicBezTo>
                    <a:pt x="2665403" y="0"/>
                    <a:pt x="2721283" y="55880"/>
                    <a:pt x="2721283" y="124460"/>
                  </a:cubicBezTo>
                  <a:lnTo>
                    <a:pt x="2721283" y="2363777"/>
                  </a:lnTo>
                  <a:cubicBezTo>
                    <a:pt x="2721283" y="2432357"/>
                    <a:pt x="2665403" y="2488237"/>
                    <a:pt x="2596823" y="2488237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4759177" y="6131321"/>
            <a:ext cx="4265532" cy="3900239"/>
            <a:chOff x="0" y="0"/>
            <a:chExt cx="2721283" cy="2488237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721283" cy="2488237"/>
            </a:xfrm>
            <a:custGeom>
              <a:avLst/>
              <a:gdLst/>
              <a:ahLst/>
              <a:cxnLst/>
              <a:rect l="l" t="t" r="r" b="b"/>
              <a:pathLst>
                <a:path w="2721283" h="2488237">
                  <a:moveTo>
                    <a:pt x="2596823" y="2488237"/>
                  </a:moveTo>
                  <a:lnTo>
                    <a:pt x="124460" y="2488237"/>
                  </a:lnTo>
                  <a:cubicBezTo>
                    <a:pt x="55880" y="2488237"/>
                    <a:pt x="0" y="2432357"/>
                    <a:pt x="0" y="236377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596823" y="0"/>
                  </a:lnTo>
                  <a:cubicBezTo>
                    <a:pt x="2665403" y="0"/>
                    <a:pt x="2721283" y="55880"/>
                    <a:pt x="2721283" y="124460"/>
                  </a:cubicBezTo>
                  <a:lnTo>
                    <a:pt x="2721283" y="2363777"/>
                  </a:lnTo>
                  <a:cubicBezTo>
                    <a:pt x="2721283" y="2432357"/>
                    <a:pt x="2665403" y="2488237"/>
                    <a:pt x="2596823" y="2488237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9263291" y="6131321"/>
            <a:ext cx="4265532" cy="3900239"/>
            <a:chOff x="0" y="0"/>
            <a:chExt cx="2721283" cy="2488237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721283" cy="2488237"/>
            </a:xfrm>
            <a:custGeom>
              <a:avLst/>
              <a:gdLst/>
              <a:ahLst/>
              <a:cxnLst/>
              <a:rect l="l" t="t" r="r" b="b"/>
              <a:pathLst>
                <a:path w="2721283" h="2488237">
                  <a:moveTo>
                    <a:pt x="2596823" y="2488237"/>
                  </a:moveTo>
                  <a:lnTo>
                    <a:pt x="124460" y="2488237"/>
                  </a:lnTo>
                  <a:cubicBezTo>
                    <a:pt x="55880" y="2488237"/>
                    <a:pt x="0" y="2432357"/>
                    <a:pt x="0" y="236377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596823" y="0"/>
                  </a:lnTo>
                  <a:cubicBezTo>
                    <a:pt x="2665403" y="0"/>
                    <a:pt x="2721283" y="55880"/>
                    <a:pt x="2721283" y="124460"/>
                  </a:cubicBezTo>
                  <a:lnTo>
                    <a:pt x="2721283" y="2363777"/>
                  </a:lnTo>
                  <a:cubicBezTo>
                    <a:pt x="2721283" y="2432357"/>
                    <a:pt x="2665403" y="2488237"/>
                    <a:pt x="2596823" y="2488237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4" name="Group 14"/>
          <p:cNvGrpSpPr/>
          <p:nvPr/>
        </p:nvGrpSpPr>
        <p:grpSpPr>
          <a:xfrm>
            <a:off x="13805906" y="3391750"/>
            <a:ext cx="4265532" cy="4689691"/>
            <a:chOff x="0" y="0"/>
            <a:chExt cx="2721283" cy="2991884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721283" cy="2991884"/>
            </a:xfrm>
            <a:custGeom>
              <a:avLst/>
              <a:gdLst/>
              <a:ahLst/>
              <a:cxnLst/>
              <a:rect l="l" t="t" r="r" b="b"/>
              <a:pathLst>
                <a:path w="2721283" h="2991884">
                  <a:moveTo>
                    <a:pt x="2596823" y="2991884"/>
                  </a:moveTo>
                  <a:lnTo>
                    <a:pt x="124460" y="2991884"/>
                  </a:lnTo>
                  <a:cubicBezTo>
                    <a:pt x="55880" y="2991884"/>
                    <a:pt x="0" y="2936004"/>
                    <a:pt x="0" y="286742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596823" y="0"/>
                  </a:lnTo>
                  <a:cubicBezTo>
                    <a:pt x="2665403" y="0"/>
                    <a:pt x="2721283" y="55880"/>
                    <a:pt x="2721283" y="124460"/>
                  </a:cubicBezTo>
                  <a:lnTo>
                    <a:pt x="2721283" y="2867424"/>
                  </a:lnTo>
                  <a:cubicBezTo>
                    <a:pt x="2721283" y="2936004"/>
                    <a:pt x="2665403" y="2991884"/>
                    <a:pt x="2596823" y="2991884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13990162" y="3890802"/>
            <a:ext cx="3897021" cy="3691587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5078626" y="9644929"/>
            <a:ext cx="3209373" cy="773261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5355546" y="5790947"/>
            <a:ext cx="3072794" cy="4235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360"/>
              </a:lnSpc>
              <a:spcBef>
                <a:spcPct val="0"/>
              </a:spcBef>
            </a:pPr>
            <a:r>
              <a:rPr lang="en-US" sz="2800" u="none">
                <a:solidFill>
                  <a:srgbClr val="09427D"/>
                </a:solidFill>
                <a:latin typeface="HK Grotesk Medium Bold"/>
              </a:rPr>
              <a:t>Channels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312546" y="-20786"/>
            <a:ext cx="14079854" cy="17184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3439"/>
              </a:lnSpc>
            </a:pPr>
            <a:r>
              <a:rPr lang="en-US" sz="9600" dirty="0" smtClean="0">
                <a:solidFill>
                  <a:srgbClr val="FFFFFF"/>
                </a:solidFill>
                <a:latin typeface="Arita Buri Bold"/>
              </a:rPr>
              <a:t>Learning Highlights</a:t>
            </a:r>
            <a:endParaRPr lang="en-US" sz="9600" dirty="0">
              <a:solidFill>
                <a:srgbClr val="FFFFFF"/>
              </a:solidFill>
              <a:latin typeface="Arita Buri Bold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441194" y="2698322"/>
            <a:ext cx="4579182" cy="17301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10"/>
              </a:lnSpc>
            </a:pPr>
            <a:r>
              <a:rPr lang="en-US" sz="3293">
                <a:solidFill>
                  <a:srgbClr val="09427D"/>
                </a:solidFill>
                <a:latin typeface="Muli Bold Bold"/>
              </a:rPr>
              <a:t>Team Work</a:t>
            </a:r>
          </a:p>
          <a:p>
            <a:pPr>
              <a:lnSpc>
                <a:spcPts val="4610"/>
              </a:lnSpc>
            </a:pPr>
            <a:endParaRPr lang="en-US" sz="3293">
              <a:solidFill>
                <a:srgbClr val="09427D"/>
              </a:solidFill>
              <a:latin typeface="Muli Bold Bold"/>
            </a:endParaRPr>
          </a:p>
          <a:p>
            <a:pPr marL="0" lvl="0" indent="0">
              <a:lnSpc>
                <a:spcPts val="4610"/>
              </a:lnSpc>
            </a:pPr>
            <a:endParaRPr lang="en-US" sz="3293">
              <a:solidFill>
                <a:srgbClr val="09427D"/>
              </a:solidFill>
              <a:latin typeface="Muli Bold Bold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4945309" y="2551333"/>
            <a:ext cx="4317982" cy="28980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06"/>
              </a:lnSpc>
            </a:pPr>
            <a:r>
              <a:rPr lang="en-US" sz="3290">
                <a:solidFill>
                  <a:srgbClr val="09427D"/>
                </a:solidFill>
                <a:latin typeface="Muli Bold Bold"/>
              </a:rPr>
              <a:t>Deep Dived into GitHub's Fundamentals</a:t>
            </a:r>
          </a:p>
          <a:p>
            <a:pPr>
              <a:lnSpc>
                <a:spcPts val="4606"/>
              </a:lnSpc>
            </a:pPr>
            <a:endParaRPr lang="en-US" sz="3290">
              <a:solidFill>
                <a:srgbClr val="09427D"/>
              </a:solidFill>
              <a:latin typeface="Muli Bold Bold"/>
            </a:endParaRPr>
          </a:p>
          <a:p>
            <a:pPr marL="0" lvl="0" indent="0">
              <a:lnSpc>
                <a:spcPts val="4606"/>
              </a:lnSpc>
            </a:pPr>
            <a:endParaRPr lang="en-US" sz="3290">
              <a:solidFill>
                <a:srgbClr val="09427D"/>
              </a:solidFill>
              <a:latin typeface="Muli Bold Bold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441194" y="6406719"/>
            <a:ext cx="3893266" cy="27301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06"/>
              </a:lnSpc>
            </a:pPr>
            <a:r>
              <a:rPr lang="en-US" sz="3290">
                <a:solidFill>
                  <a:srgbClr val="09427D"/>
                </a:solidFill>
                <a:latin typeface="Muli Bold Bold"/>
              </a:rPr>
              <a:t>Learned a lot about Resolving Errors.</a:t>
            </a:r>
          </a:p>
          <a:p>
            <a:pPr>
              <a:lnSpc>
                <a:spcPts val="3919"/>
              </a:lnSpc>
            </a:pPr>
            <a:endParaRPr lang="en-US" sz="3290">
              <a:solidFill>
                <a:srgbClr val="09427D"/>
              </a:solidFill>
              <a:latin typeface="Muli Bold Bold"/>
            </a:endParaRPr>
          </a:p>
          <a:p>
            <a:pPr marL="0" lvl="0" indent="0">
              <a:lnSpc>
                <a:spcPts val="3919"/>
              </a:lnSpc>
            </a:pPr>
            <a:endParaRPr lang="en-US" sz="3290">
              <a:solidFill>
                <a:srgbClr val="09427D"/>
              </a:solidFill>
              <a:latin typeface="Muli Bold Bold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4945309" y="6351811"/>
            <a:ext cx="3893266" cy="3402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06"/>
              </a:lnSpc>
            </a:pPr>
            <a:r>
              <a:rPr lang="en-US" sz="3290">
                <a:solidFill>
                  <a:srgbClr val="09427D"/>
                </a:solidFill>
                <a:latin typeface="Muli Bold Bold"/>
              </a:rPr>
              <a:t>Manage work within a limited period with the aim of providing perfection</a:t>
            </a:r>
          </a:p>
          <a:p>
            <a:pPr marL="0" lvl="0" indent="0">
              <a:lnSpc>
                <a:spcPts val="3919"/>
              </a:lnSpc>
            </a:pPr>
            <a:endParaRPr lang="en-US" sz="3290">
              <a:solidFill>
                <a:srgbClr val="09427D"/>
              </a:solidFill>
              <a:latin typeface="Muli Bold Bold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9449424" y="6351811"/>
            <a:ext cx="3893266" cy="3402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06"/>
              </a:lnSpc>
            </a:pPr>
            <a:r>
              <a:rPr lang="en-US" sz="3290">
                <a:solidFill>
                  <a:srgbClr val="09427D"/>
                </a:solidFill>
                <a:latin typeface="Muli Bold Bold"/>
              </a:rPr>
              <a:t>Conceptualization and organization of the entire project from scratch.</a:t>
            </a:r>
          </a:p>
          <a:p>
            <a:pPr marL="0" lvl="0" indent="0">
              <a:lnSpc>
                <a:spcPts val="3919"/>
              </a:lnSpc>
            </a:pPr>
            <a:endParaRPr lang="en-US" sz="3290">
              <a:solidFill>
                <a:srgbClr val="09427D"/>
              </a:solidFill>
              <a:latin typeface="Muli Bold Bold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9263291" y="2551333"/>
            <a:ext cx="4317982" cy="17282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06"/>
              </a:lnSpc>
            </a:pPr>
            <a:r>
              <a:rPr lang="en-US" sz="3290">
                <a:solidFill>
                  <a:srgbClr val="09427D"/>
                </a:solidFill>
                <a:latin typeface="Muli Bold Bold"/>
              </a:rPr>
              <a:t>Integration of various technologies</a:t>
            </a:r>
          </a:p>
          <a:p>
            <a:pPr marL="0" lvl="0" indent="0">
              <a:lnSpc>
                <a:spcPts val="4606"/>
              </a:lnSpc>
            </a:pPr>
            <a:endParaRPr lang="en-US" sz="3290">
              <a:solidFill>
                <a:srgbClr val="09427D"/>
              </a:solidFill>
              <a:latin typeface="Muli Bold Bol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alphaModFix amt="47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1028700" y="2462089"/>
            <a:ext cx="1088477" cy="112819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 cstate="print">
            <a:alphaModFix amt="47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8599761" y="5300972"/>
            <a:ext cx="1088477" cy="112819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 cstate="print">
            <a:alphaModFix amt="47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1028700" y="3808609"/>
            <a:ext cx="1088477" cy="112819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 cstate="print">
            <a:alphaModFix amt="47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/>
          <a:stretch>
            <a:fillRect/>
          </a:stretch>
        </p:blipFill>
        <p:spPr>
          <a:xfrm>
            <a:off x="1028700" y="5300972"/>
            <a:ext cx="1088477" cy="112819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 cstate="print">
            <a:alphaModFix amt="47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/>
          <a:stretch>
            <a:fillRect/>
          </a:stretch>
        </p:blipFill>
        <p:spPr>
          <a:xfrm>
            <a:off x="1028700" y="6783906"/>
            <a:ext cx="1088477" cy="112819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 cstate="print">
            <a:alphaModFix amt="47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/>
          <a:stretch>
            <a:fillRect/>
          </a:stretch>
        </p:blipFill>
        <p:spPr>
          <a:xfrm>
            <a:off x="1028700" y="8266841"/>
            <a:ext cx="1088477" cy="112819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2" cstate="print">
            <a:alphaModFix amt="47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8599761" y="6783906"/>
            <a:ext cx="1088477" cy="112819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2" cstate="print">
            <a:alphaModFix amt="47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8599761" y="2339595"/>
            <a:ext cx="1088477" cy="112819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0156923" y="6884531"/>
            <a:ext cx="5617355" cy="6152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680"/>
              </a:lnSpc>
            </a:pPr>
            <a:r>
              <a:rPr lang="en-US" sz="3599">
                <a:solidFill>
                  <a:srgbClr val="09427D"/>
                </a:solidFill>
                <a:latin typeface="Arita Buri Bold"/>
              </a:rPr>
              <a:t>Prarthna 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2" cstate="print">
            <a:alphaModFix amt="47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8599761" y="3808609"/>
            <a:ext cx="1088477" cy="112819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/>
          <a:stretch>
            <a:fillRect/>
          </a:stretch>
        </p:blipFill>
        <p:spPr>
          <a:xfrm>
            <a:off x="12965600" y="6395677"/>
            <a:ext cx="4744331" cy="3742329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213088" y="9739383"/>
            <a:ext cx="3308915" cy="797244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0156923" y="5401611"/>
            <a:ext cx="5617355" cy="6152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680"/>
              </a:lnSpc>
            </a:pPr>
            <a:r>
              <a:rPr lang="en-US" sz="3599">
                <a:solidFill>
                  <a:srgbClr val="09427D"/>
                </a:solidFill>
                <a:latin typeface="Arita Buri Bold"/>
              </a:rPr>
              <a:t>Mohit Tilokchandani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912841" y="2685206"/>
            <a:ext cx="4426546" cy="6152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680"/>
              </a:lnSpc>
            </a:pPr>
            <a:r>
              <a:rPr lang="en-US" sz="3599">
                <a:solidFill>
                  <a:srgbClr val="09427D"/>
                </a:solidFill>
                <a:latin typeface="Arita Buri Bold"/>
              </a:rPr>
              <a:t>Aishwarya Phirke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912841" y="4031726"/>
            <a:ext cx="3070348" cy="6152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680"/>
              </a:lnSpc>
            </a:pPr>
            <a:r>
              <a:rPr lang="en-US" sz="3599">
                <a:solidFill>
                  <a:srgbClr val="09427D"/>
                </a:solidFill>
                <a:latin typeface="Arita Buri Bold"/>
              </a:rPr>
              <a:t>Jyoti Pachori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912841" y="5372280"/>
            <a:ext cx="3070348" cy="6152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680"/>
              </a:lnSpc>
            </a:pPr>
            <a:r>
              <a:rPr lang="en-US" sz="3599">
                <a:solidFill>
                  <a:srgbClr val="09427D"/>
                </a:solidFill>
                <a:latin typeface="Arita Buri Bold"/>
              </a:rPr>
              <a:t>Shreya Singh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912841" y="6855215"/>
            <a:ext cx="3070348" cy="6152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680"/>
              </a:lnSpc>
            </a:pPr>
            <a:r>
              <a:rPr lang="en-US" sz="3599">
                <a:solidFill>
                  <a:srgbClr val="09427D"/>
                </a:solidFill>
                <a:latin typeface="Arita Buri Bold"/>
              </a:rPr>
              <a:t>Riya Kapoor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912841" y="8338149"/>
            <a:ext cx="4492702" cy="6152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680"/>
              </a:lnSpc>
            </a:pPr>
            <a:r>
              <a:rPr lang="en-US" sz="3599">
                <a:solidFill>
                  <a:srgbClr val="09427D"/>
                </a:solidFill>
                <a:latin typeface="Arita Buri Bold"/>
              </a:rPr>
              <a:t>Sumit Shrivastav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278332" y="4201844"/>
            <a:ext cx="589214" cy="3226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590"/>
              </a:lnSpc>
              <a:spcBef>
                <a:spcPct val="0"/>
              </a:spcBef>
            </a:pPr>
            <a:r>
              <a:rPr lang="en-US" sz="1992" spc="-19">
                <a:solidFill>
                  <a:srgbClr val="FFFFFF"/>
                </a:solidFill>
                <a:latin typeface="Muli Bold Bold"/>
              </a:rPr>
              <a:t>JP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278332" y="5694208"/>
            <a:ext cx="589214" cy="3226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590"/>
              </a:lnSpc>
              <a:spcBef>
                <a:spcPct val="0"/>
              </a:spcBef>
            </a:pPr>
            <a:r>
              <a:rPr lang="en-US" sz="1992" spc="-19">
                <a:solidFill>
                  <a:srgbClr val="FFFFFF"/>
                </a:solidFill>
                <a:latin typeface="Muli Bold Bold"/>
              </a:rPr>
              <a:t>SS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278332" y="8660077"/>
            <a:ext cx="589214" cy="3226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590"/>
              </a:lnSpc>
              <a:spcBef>
                <a:spcPct val="0"/>
              </a:spcBef>
            </a:pPr>
            <a:r>
              <a:rPr lang="en-US" sz="1992" spc="-19">
                <a:solidFill>
                  <a:srgbClr val="FFFFFF"/>
                </a:solidFill>
                <a:latin typeface="Muli Bold Bold"/>
              </a:rPr>
              <a:t>SS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278332" y="7177142"/>
            <a:ext cx="589214" cy="3226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590"/>
              </a:lnSpc>
              <a:spcBef>
                <a:spcPct val="0"/>
              </a:spcBef>
            </a:pPr>
            <a:r>
              <a:rPr lang="en-US" sz="1992" spc="-19">
                <a:solidFill>
                  <a:srgbClr val="FFFFFF"/>
                </a:solidFill>
                <a:latin typeface="Muli Bold Bold"/>
              </a:rPr>
              <a:t>RK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278332" y="2855324"/>
            <a:ext cx="589214" cy="3226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590"/>
              </a:lnSpc>
              <a:spcBef>
                <a:spcPct val="0"/>
              </a:spcBef>
            </a:pPr>
            <a:r>
              <a:rPr lang="en-US" sz="1992" spc="-19">
                <a:solidFill>
                  <a:srgbClr val="FFFFFF"/>
                </a:solidFill>
                <a:latin typeface="Muli Bold Bold"/>
              </a:rPr>
              <a:t>AP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8849393" y="7177142"/>
            <a:ext cx="589214" cy="3226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590"/>
              </a:lnSpc>
              <a:spcBef>
                <a:spcPct val="0"/>
              </a:spcBef>
            </a:pPr>
            <a:r>
              <a:rPr lang="en-US" sz="1992" u="none" spc="-19">
                <a:solidFill>
                  <a:srgbClr val="FFFFFF"/>
                </a:solidFill>
                <a:latin typeface="Muli Bold Bold"/>
              </a:rPr>
              <a:t>P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8849393" y="2855324"/>
            <a:ext cx="589214" cy="3226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590"/>
              </a:lnSpc>
              <a:spcBef>
                <a:spcPct val="0"/>
              </a:spcBef>
            </a:pPr>
            <a:r>
              <a:rPr lang="en-US" sz="1992" u="none" spc="-19">
                <a:solidFill>
                  <a:srgbClr val="FFFFFF"/>
                </a:solidFill>
                <a:latin typeface="Muli Bold Bold"/>
              </a:rPr>
              <a:t>AD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0156923" y="2562713"/>
            <a:ext cx="5617355" cy="6152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680"/>
              </a:lnSpc>
            </a:pPr>
            <a:r>
              <a:rPr lang="en-US" sz="3599">
                <a:solidFill>
                  <a:srgbClr val="09427D"/>
                </a:solidFill>
                <a:latin typeface="Arita Buri Bold"/>
              </a:rPr>
              <a:t>Atharv Dixit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2616308" y="-352425"/>
            <a:ext cx="11966907" cy="23008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899"/>
              </a:lnSpc>
            </a:pPr>
            <a:r>
              <a:rPr lang="en-US" sz="12785">
                <a:solidFill>
                  <a:srgbClr val="4A6D92"/>
                </a:solidFill>
                <a:latin typeface="Arita Buri Bold"/>
              </a:rPr>
              <a:t>Team Members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8849393" y="4201844"/>
            <a:ext cx="589214" cy="3226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590"/>
              </a:lnSpc>
              <a:spcBef>
                <a:spcPct val="0"/>
              </a:spcBef>
            </a:pPr>
            <a:r>
              <a:rPr lang="en-US" sz="1992" spc="-19">
                <a:solidFill>
                  <a:srgbClr val="FFFFFF"/>
                </a:solidFill>
                <a:latin typeface="Muli Bold Bold"/>
              </a:rPr>
              <a:t>KP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0156923" y="4031726"/>
            <a:ext cx="5617355" cy="6152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680"/>
              </a:lnSpc>
            </a:pPr>
            <a:r>
              <a:rPr lang="en-US" sz="3599">
                <a:solidFill>
                  <a:srgbClr val="09427D"/>
                </a:solidFill>
                <a:latin typeface="Arita Buri Bold"/>
              </a:rPr>
              <a:t>Kopal Agarwal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8849393" y="5723538"/>
            <a:ext cx="589214" cy="3226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590"/>
              </a:lnSpc>
              <a:spcBef>
                <a:spcPct val="0"/>
              </a:spcBef>
            </a:pPr>
            <a:r>
              <a:rPr lang="en-US" sz="1992" spc="-19">
                <a:solidFill>
                  <a:srgbClr val="FFFFFF"/>
                </a:solidFill>
                <a:latin typeface="Muli Bold Bold"/>
              </a:rPr>
              <a:t>MT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427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 rot="-5399999">
            <a:off x="2530016" y="2282096"/>
            <a:ext cx="1878370" cy="221737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 rot="-5399999">
            <a:off x="2527745" y="4745877"/>
            <a:ext cx="1880454" cy="221983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 rot="-5399999">
            <a:off x="2530016" y="7155027"/>
            <a:ext cx="1878370" cy="2217376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097981" y="3118436"/>
            <a:ext cx="4742442" cy="516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840"/>
              </a:lnSpc>
              <a:spcBef>
                <a:spcPct val="0"/>
              </a:spcBef>
            </a:pPr>
            <a:r>
              <a:rPr lang="en-US" sz="3199">
                <a:solidFill>
                  <a:srgbClr val="FFFFFF"/>
                </a:solidFill>
                <a:latin typeface="Arita Buri Bold"/>
              </a:rPr>
              <a:t>About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840422" y="2733712"/>
            <a:ext cx="8567003" cy="1266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HK Grotesk Light Bold"/>
              </a:rPr>
              <a:t>It is a web based application  where we provide the facility to the employees of our company to bookoffline meetings through our application.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97981" y="5583447"/>
            <a:ext cx="4742442" cy="516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840"/>
              </a:lnSpc>
              <a:spcBef>
                <a:spcPct val="0"/>
              </a:spcBef>
            </a:pPr>
            <a:r>
              <a:rPr lang="en-US" sz="3199">
                <a:solidFill>
                  <a:srgbClr val="FFFFFF"/>
                </a:solidFill>
                <a:latin typeface="Arita Buri Bold"/>
              </a:rPr>
              <a:t>Feature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771142" y="5198722"/>
            <a:ext cx="8567003" cy="1266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HK Grotesk Light"/>
              </a:rPr>
              <a:t>T</a:t>
            </a:r>
            <a:r>
              <a:rPr lang="en-US" sz="2400" u="none">
                <a:solidFill>
                  <a:srgbClr val="FFFFFF"/>
                </a:solidFill>
                <a:latin typeface="HK Grotesk Light"/>
              </a:rPr>
              <a:t>he process is made automated through our online services with an interactive and UI for the User to book and alter the meetings.</a:t>
            </a:r>
          </a:p>
          <a:p>
            <a:pPr marL="0" lvl="0" indent="0">
              <a:lnSpc>
                <a:spcPts val="3360"/>
              </a:lnSpc>
            </a:pPr>
            <a:endParaRPr lang="en-US" sz="2400" u="none">
              <a:solidFill>
                <a:srgbClr val="FFFFFF"/>
              </a:solidFill>
              <a:latin typeface="HK Grotesk Light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097981" y="7991367"/>
            <a:ext cx="4742442" cy="516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840"/>
              </a:lnSpc>
              <a:spcBef>
                <a:spcPct val="0"/>
              </a:spcBef>
            </a:pPr>
            <a:r>
              <a:rPr lang="en-US" sz="3199">
                <a:solidFill>
                  <a:srgbClr val="FFFFFF"/>
                </a:solidFill>
                <a:latin typeface="Arita Buri Bold"/>
              </a:rPr>
              <a:t>Support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771142" y="7393334"/>
            <a:ext cx="8567003" cy="16931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HK Grotesk Light"/>
              </a:rPr>
              <a:t>W</a:t>
            </a:r>
            <a:r>
              <a:rPr lang="en-US" sz="2400" u="none">
                <a:solidFill>
                  <a:srgbClr val="FFFFFF"/>
                </a:solidFill>
                <a:latin typeface="HK Grotesk Light"/>
              </a:rPr>
              <a:t>e have provided the feedback option in order to get insights from the Users with the aim to maintain our application in the long run.</a:t>
            </a:r>
          </a:p>
          <a:p>
            <a:pPr marL="0" lvl="0" indent="0">
              <a:lnSpc>
                <a:spcPts val="3360"/>
              </a:lnSpc>
            </a:pPr>
            <a:endParaRPr lang="en-US" sz="2400" u="none">
              <a:solidFill>
                <a:srgbClr val="FFFFFF"/>
              </a:solidFill>
              <a:latin typeface="HK Grotesk Light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4165774" y="-367596"/>
            <a:ext cx="9956453" cy="23030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920"/>
              </a:lnSpc>
            </a:pPr>
            <a:r>
              <a:rPr lang="en-US" sz="12800">
                <a:solidFill>
                  <a:srgbClr val="FFFFFF"/>
                </a:solidFill>
                <a:latin typeface="Arita Buri Bold"/>
              </a:rPr>
              <a:t>Introduction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4048249" y="9484532"/>
            <a:ext cx="4239751" cy="102151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3B8A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069967" y="-299030"/>
            <a:ext cx="6713488" cy="23030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920"/>
              </a:lnSpc>
            </a:pPr>
            <a:r>
              <a:rPr lang="en-US" sz="12800">
                <a:solidFill>
                  <a:srgbClr val="FFFFFF"/>
                </a:solidFill>
                <a:latin typeface="Arita Buri Bold"/>
              </a:rPr>
              <a:t>Features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408276" y="2004005"/>
            <a:ext cx="4523826" cy="4238211"/>
            <a:chOff x="0" y="0"/>
            <a:chExt cx="3232480" cy="302839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232480" cy="3028395"/>
            </a:xfrm>
            <a:custGeom>
              <a:avLst/>
              <a:gdLst/>
              <a:ahLst/>
              <a:cxnLst/>
              <a:rect l="l" t="t" r="r" b="b"/>
              <a:pathLst>
                <a:path w="3232480" h="3028395">
                  <a:moveTo>
                    <a:pt x="3108020" y="3028395"/>
                  </a:moveTo>
                  <a:lnTo>
                    <a:pt x="124460" y="3028395"/>
                  </a:lnTo>
                  <a:cubicBezTo>
                    <a:pt x="55880" y="3028395"/>
                    <a:pt x="0" y="2972515"/>
                    <a:pt x="0" y="290393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108020" y="0"/>
                  </a:lnTo>
                  <a:cubicBezTo>
                    <a:pt x="3176600" y="0"/>
                    <a:pt x="3232480" y="55880"/>
                    <a:pt x="3232480" y="124460"/>
                  </a:cubicBezTo>
                  <a:lnTo>
                    <a:pt x="3232480" y="2903935"/>
                  </a:lnTo>
                  <a:cubicBezTo>
                    <a:pt x="3232480" y="2972515"/>
                    <a:pt x="3176600" y="3028395"/>
                    <a:pt x="3108020" y="3028395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5216762" y="2004005"/>
            <a:ext cx="3927238" cy="3613801"/>
            <a:chOff x="0" y="0"/>
            <a:chExt cx="3291058" cy="302839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291058" cy="3028395"/>
            </a:xfrm>
            <a:custGeom>
              <a:avLst/>
              <a:gdLst/>
              <a:ahLst/>
              <a:cxnLst/>
              <a:rect l="l" t="t" r="r" b="b"/>
              <a:pathLst>
                <a:path w="3291058" h="3028395">
                  <a:moveTo>
                    <a:pt x="3166598" y="3028395"/>
                  </a:moveTo>
                  <a:lnTo>
                    <a:pt x="124460" y="3028395"/>
                  </a:lnTo>
                  <a:cubicBezTo>
                    <a:pt x="55880" y="3028395"/>
                    <a:pt x="0" y="2972515"/>
                    <a:pt x="0" y="290393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166598" y="0"/>
                  </a:lnTo>
                  <a:cubicBezTo>
                    <a:pt x="3235178" y="0"/>
                    <a:pt x="3291058" y="55880"/>
                    <a:pt x="3291058" y="124460"/>
                  </a:cubicBezTo>
                  <a:lnTo>
                    <a:pt x="3291058" y="2903935"/>
                  </a:lnTo>
                  <a:cubicBezTo>
                    <a:pt x="3291058" y="2972515"/>
                    <a:pt x="3235178" y="3028395"/>
                    <a:pt x="3166598" y="3028395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387374" y="6585536"/>
            <a:ext cx="4544729" cy="3103093"/>
            <a:chOff x="0" y="0"/>
            <a:chExt cx="2899402" cy="1979681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899402" cy="1979681"/>
            </a:xfrm>
            <a:custGeom>
              <a:avLst/>
              <a:gdLst/>
              <a:ahLst/>
              <a:cxnLst/>
              <a:rect l="l" t="t" r="r" b="b"/>
              <a:pathLst>
                <a:path w="2899402" h="1979681">
                  <a:moveTo>
                    <a:pt x="2774942" y="1979681"/>
                  </a:moveTo>
                  <a:lnTo>
                    <a:pt x="124460" y="1979681"/>
                  </a:lnTo>
                  <a:cubicBezTo>
                    <a:pt x="55880" y="1979681"/>
                    <a:pt x="0" y="1923801"/>
                    <a:pt x="0" y="185522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774942" y="0"/>
                  </a:lnTo>
                  <a:cubicBezTo>
                    <a:pt x="2843522" y="0"/>
                    <a:pt x="2899402" y="55880"/>
                    <a:pt x="2899402" y="124460"/>
                  </a:cubicBezTo>
                  <a:lnTo>
                    <a:pt x="2899402" y="1855221"/>
                  </a:lnTo>
                  <a:cubicBezTo>
                    <a:pt x="2899402" y="1923801"/>
                    <a:pt x="2843522" y="1979681"/>
                    <a:pt x="2774942" y="1979681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5047615" y="6139846"/>
            <a:ext cx="4265532" cy="3731575"/>
            <a:chOff x="0" y="0"/>
            <a:chExt cx="2721283" cy="238063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721283" cy="2380634"/>
            </a:xfrm>
            <a:custGeom>
              <a:avLst/>
              <a:gdLst/>
              <a:ahLst/>
              <a:cxnLst/>
              <a:rect l="l" t="t" r="r" b="b"/>
              <a:pathLst>
                <a:path w="2721283" h="2380634">
                  <a:moveTo>
                    <a:pt x="2596823" y="2380634"/>
                  </a:moveTo>
                  <a:lnTo>
                    <a:pt x="124460" y="2380634"/>
                  </a:lnTo>
                  <a:cubicBezTo>
                    <a:pt x="55880" y="2380634"/>
                    <a:pt x="0" y="2324754"/>
                    <a:pt x="0" y="225617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596823" y="0"/>
                  </a:lnTo>
                  <a:cubicBezTo>
                    <a:pt x="2665403" y="0"/>
                    <a:pt x="2721283" y="55880"/>
                    <a:pt x="2721283" y="124460"/>
                  </a:cubicBezTo>
                  <a:lnTo>
                    <a:pt x="2721283" y="2256174"/>
                  </a:lnTo>
                  <a:cubicBezTo>
                    <a:pt x="2721283" y="2324754"/>
                    <a:pt x="2665403" y="2380634"/>
                    <a:pt x="2596823" y="2380634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13692243" y="6585536"/>
            <a:ext cx="4111858" cy="3103093"/>
            <a:chOff x="0" y="0"/>
            <a:chExt cx="2623243" cy="1979681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623243" cy="1979681"/>
            </a:xfrm>
            <a:custGeom>
              <a:avLst/>
              <a:gdLst/>
              <a:ahLst/>
              <a:cxnLst/>
              <a:rect l="l" t="t" r="r" b="b"/>
              <a:pathLst>
                <a:path w="2623243" h="1979681">
                  <a:moveTo>
                    <a:pt x="2498783" y="1979681"/>
                  </a:moveTo>
                  <a:lnTo>
                    <a:pt x="124460" y="1979681"/>
                  </a:lnTo>
                  <a:cubicBezTo>
                    <a:pt x="55880" y="1979681"/>
                    <a:pt x="0" y="1923801"/>
                    <a:pt x="0" y="185522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498783" y="0"/>
                  </a:lnTo>
                  <a:cubicBezTo>
                    <a:pt x="2567363" y="0"/>
                    <a:pt x="2623243" y="55880"/>
                    <a:pt x="2623243" y="124460"/>
                  </a:cubicBezTo>
                  <a:lnTo>
                    <a:pt x="2623243" y="1855221"/>
                  </a:lnTo>
                  <a:cubicBezTo>
                    <a:pt x="2623243" y="1923801"/>
                    <a:pt x="2567363" y="1979681"/>
                    <a:pt x="2498783" y="1979681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3" name="Group 13"/>
          <p:cNvGrpSpPr/>
          <p:nvPr/>
        </p:nvGrpSpPr>
        <p:grpSpPr>
          <a:xfrm rot="5400000">
            <a:off x="13729945" y="2195381"/>
            <a:ext cx="4265532" cy="3882781"/>
            <a:chOff x="0" y="0"/>
            <a:chExt cx="2721283" cy="2477099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721283" cy="2477099"/>
            </a:xfrm>
            <a:custGeom>
              <a:avLst/>
              <a:gdLst/>
              <a:ahLst/>
              <a:cxnLst/>
              <a:rect l="l" t="t" r="r" b="b"/>
              <a:pathLst>
                <a:path w="2721283" h="2477099">
                  <a:moveTo>
                    <a:pt x="2596823" y="2477099"/>
                  </a:moveTo>
                  <a:lnTo>
                    <a:pt x="124460" y="2477099"/>
                  </a:lnTo>
                  <a:cubicBezTo>
                    <a:pt x="55880" y="2477099"/>
                    <a:pt x="0" y="2421219"/>
                    <a:pt x="0" y="235263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596823" y="0"/>
                  </a:lnTo>
                  <a:cubicBezTo>
                    <a:pt x="2665403" y="0"/>
                    <a:pt x="2721283" y="55880"/>
                    <a:pt x="2721283" y="124460"/>
                  </a:cubicBezTo>
                  <a:lnTo>
                    <a:pt x="2721283" y="2352639"/>
                  </a:lnTo>
                  <a:cubicBezTo>
                    <a:pt x="2721283" y="2421219"/>
                    <a:pt x="2665403" y="2477099"/>
                    <a:pt x="2596823" y="2477099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5" name="Group 15"/>
          <p:cNvGrpSpPr/>
          <p:nvPr/>
        </p:nvGrpSpPr>
        <p:grpSpPr>
          <a:xfrm>
            <a:off x="9426711" y="2004005"/>
            <a:ext cx="4265532" cy="3613801"/>
            <a:chOff x="0" y="0"/>
            <a:chExt cx="2721283" cy="2305498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721283" cy="2305498"/>
            </a:xfrm>
            <a:custGeom>
              <a:avLst/>
              <a:gdLst/>
              <a:ahLst/>
              <a:cxnLst/>
              <a:rect l="l" t="t" r="r" b="b"/>
              <a:pathLst>
                <a:path w="2721283" h="2305498">
                  <a:moveTo>
                    <a:pt x="2596823" y="2305497"/>
                  </a:moveTo>
                  <a:lnTo>
                    <a:pt x="124460" y="2305497"/>
                  </a:lnTo>
                  <a:cubicBezTo>
                    <a:pt x="55880" y="2305497"/>
                    <a:pt x="0" y="2249618"/>
                    <a:pt x="0" y="218103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596823" y="0"/>
                  </a:lnTo>
                  <a:cubicBezTo>
                    <a:pt x="2665403" y="0"/>
                    <a:pt x="2721283" y="55880"/>
                    <a:pt x="2721283" y="124460"/>
                  </a:cubicBezTo>
                  <a:lnTo>
                    <a:pt x="2721283" y="2181038"/>
                  </a:lnTo>
                  <a:cubicBezTo>
                    <a:pt x="2721283" y="2249618"/>
                    <a:pt x="2665403" y="2305498"/>
                    <a:pt x="2596823" y="2305498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7" name="Group 17"/>
          <p:cNvGrpSpPr/>
          <p:nvPr/>
        </p:nvGrpSpPr>
        <p:grpSpPr>
          <a:xfrm rot="-5400000">
            <a:off x="9463332" y="5828642"/>
            <a:ext cx="4006158" cy="4079399"/>
            <a:chOff x="0" y="0"/>
            <a:chExt cx="2439195" cy="2483788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439195" cy="2483788"/>
            </a:xfrm>
            <a:custGeom>
              <a:avLst/>
              <a:gdLst/>
              <a:ahLst/>
              <a:cxnLst/>
              <a:rect l="l" t="t" r="r" b="b"/>
              <a:pathLst>
                <a:path w="2439195" h="2483788">
                  <a:moveTo>
                    <a:pt x="2314735" y="2483788"/>
                  </a:moveTo>
                  <a:lnTo>
                    <a:pt x="124460" y="2483788"/>
                  </a:lnTo>
                  <a:cubicBezTo>
                    <a:pt x="55880" y="2483788"/>
                    <a:pt x="0" y="2427908"/>
                    <a:pt x="0" y="235932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314735" y="0"/>
                  </a:lnTo>
                  <a:cubicBezTo>
                    <a:pt x="2383315" y="0"/>
                    <a:pt x="2439195" y="55880"/>
                    <a:pt x="2439195" y="124460"/>
                  </a:cubicBezTo>
                  <a:lnTo>
                    <a:pt x="2439195" y="2359328"/>
                  </a:lnTo>
                  <a:cubicBezTo>
                    <a:pt x="2439195" y="2427908"/>
                    <a:pt x="2383315" y="2483788"/>
                    <a:pt x="2314735" y="2483788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3796631" y="9655907"/>
            <a:ext cx="4239751" cy="1021518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641900" y="2396082"/>
            <a:ext cx="3893266" cy="29730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>
                <a:solidFill>
                  <a:srgbClr val="09427D"/>
                </a:solidFill>
                <a:latin typeface="Arimo Bold"/>
              </a:rPr>
              <a:t>Automate the procedure of creating and booking a meeting room.</a:t>
            </a:r>
          </a:p>
          <a:p>
            <a:pPr>
              <a:lnSpc>
                <a:spcPts val="3919"/>
              </a:lnSpc>
            </a:pPr>
            <a:endParaRPr lang="en-US" sz="2799">
              <a:solidFill>
                <a:srgbClr val="09427D"/>
              </a:solidFill>
              <a:latin typeface="Arimo Bold"/>
            </a:endParaRPr>
          </a:p>
          <a:p>
            <a:pPr marL="0" lvl="0" indent="0">
              <a:lnSpc>
                <a:spcPts val="3919"/>
              </a:lnSpc>
            </a:pPr>
            <a:endParaRPr lang="en-US" sz="2799">
              <a:solidFill>
                <a:srgbClr val="09427D"/>
              </a:solidFill>
              <a:latin typeface="Arimo Bold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5347312" y="2289387"/>
            <a:ext cx="3893266" cy="2475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>
                <a:solidFill>
                  <a:srgbClr val="09427D"/>
                </a:solidFill>
                <a:latin typeface="Muli Bold Bold"/>
              </a:rPr>
              <a:t>We provide an interactive UI for the Users</a:t>
            </a:r>
          </a:p>
          <a:p>
            <a:pPr>
              <a:lnSpc>
                <a:spcPts val="3919"/>
              </a:lnSpc>
            </a:pPr>
            <a:endParaRPr lang="en-US" sz="2799">
              <a:solidFill>
                <a:srgbClr val="09427D"/>
              </a:solidFill>
              <a:latin typeface="Muli Bold Bold"/>
            </a:endParaRPr>
          </a:p>
          <a:p>
            <a:pPr marL="0" lvl="0" indent="0">
              <a:lnSpc>
                <a:spcPts val="3919"/>
              </a:lnSpc>
            </a:pPr>
            <a:endParaRPr lang="en-US" sz="2799">
              <a:solidFill>
                <a:srgbClr val="09427D"/>
              </a:solidFill>
              <a:latin typeface="Muli Bold Bold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9582655" y="2289387"/>
            <a:ext cx="3893266" cy="2475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>
                <a:solidFill>
                  <a:srgbClr val="09427D"/>
                </a:solidFill>
                <a:latin typeface="Muli Bold Bold"/>
              </a:rPr>
              <a:t>Make bookings of meeting rooms in a company an easy task</a:t>
            </a:r>
          </a:p>
          <a:p>
            <a:pPr>
              <a:lnSpc>
                <a:spcPts val="3919"/>
              </a:lnSpc>
            </a:pPr>
            <a:endParaRPr lang="en-US" sz="2799">
              <a:solidFill>
                <a:srgbClr val="09427D"/>
              </a:solidFill>
              <a:latin typeface="Muli Bold Bold"/>
            </a:endParaRPr>
          </a:p>
          <a:p>
            <a:pPr marL="0" lvl="0" indent="0">
              <a:lnSpc>
                <a:spcPts val="3919"/>
              </a:lnSpc>
            </a:pPr>
            <a:endParaRPr lang="en-US" sz="2799">
              <a:solidFill>
                <a:srgbClr val="09427D"/>
              </a:solidFill>
              <a:latin typeface="Muli Bold Bold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4119789" y="2295826"/>
            <a:ext cx="3893266" cy="29730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>
                <a:solidFill>
                  <a:srgbClr val="09427D"/>
                </a:solidFill>
                <a:latin typeface="Muli Bold Bold"/>
              </a:rPr>
              <a:t>The Authorised Users can securely use the application as per their requirements.</a:t>
            </a:r>
          </a:p>
          <a:p>
            <a:pPr>
              <a:lnSpc>
                <a:spcPts val="3919"/>
              </a:lnSpc>
            </a:pPr>
            <a:endParaRPr lang="en-US" sz="2799">
              <a:solidFill>
                <a:srgbClr val="09427D"/>
              </a:solidFill>
              <a:latin typeface="Muli Bold Bold"/>
            </a:endParaRPr>
          </a:p>
          <a:p>
            <a:pPr marL="0" lvl="0" indent="0">
              <a:lnSpc>
                <a:spcPts val="3919"/>
              </a:lnSpc>
            </a:pPr>
            <a:endParaRPr lang="en-US" sz="2799">
              <a:solidFill>
                <a:srgbClr val="09427D"/>
              </a:solidFill>
              <a:latin typeface="Muli Bold Bold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723556" y="6622003"/>
            <a:ext cx="3893266" cy="29730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>
                <a:solidFill>
                  <a:srgbClr val="09427D"/>
                </a:solidFill>
                <a:latin typeface="Muli Bold Bold"/>
              </a:rPr>
              <a:t>Meeting Rooms can be created and midified as per the Requirements.</a:t>
            </a:r>
          </a:p>
          <a:p>
            <a:pPr>
              <a:lnSpc>
                <a:spcPts val="3919"/>
              </a:lnSpc>
            </a:pPr>
            <a:endParaRPr lang="en-US" sz="2799">
              <a:solidFill>
                <a:srgbClr val="09427D"/>
              </a:solidFill>
              <a:latin typeface="Muli Bold Bold"/>
            </a:endParaRPr>
          </a:p>
          <a:p>
            <a:pPr marL="0" lvl="0" indent="0">
              <a:lnSpc>
                <a:spcPts val="3919"/>
              </a:lnSpc>
            </a:pPr>
            <a:endParaRPr lang="en-US" sz="2799">
              <a:solidFill>
                <a:srgbClr val="09427D"/>
              </a:solidFill>
              <a:latin typeface="Muli Bold Bold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5216762" y="6185066"/>
            <a:ext cx="3893266" cy="3470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>
                <a:solidFill>
                  <a:srgbClr val="09427D"/>
                </a:solidFill>
                <a:latin typeface="Muli Bold Bold"/>
              </a:rPr>
              <a:t>Meetings can be booked in the available meeting rooms with the ease of adding the needed amenities.</a:t>
            </a:r>
          </a:p>
          <a:p>
            <a:pPr marL="0" lvl="0" indent="0">
              <a:lnSpc>
                <a:spcPts val="3919"/>
              </a:lnSpc>
            </a:pPr>
            <a:endParaRPr lang="en-US" sz="2799">
              <a:solidFill>
                <a:srgbClr val="09427D"/>
              </a:solidFill>
              <a:latin typeface="Muli Bold Bold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13801539" y="6622003"/>
            <a:ext cx="3893266" cy="1977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>
                <a:solidFill>
                  <a:srgbClr val="09427D"/>
                </a:solidFill>
                <a:latin typeface="Muli Bold Bold"/>
              </a:rPr>
              <a:t>Meeting details can be accessed easily by logging in at any time.</a:t>
            </a:r>
          </a:p>
          <a:p>
            <a:pPr marL="0" lvl="0" indent="0">
              <a:lnSpc>
                <a:spcPts val="3919"/>
              </a:lnSpc>
            </a:pPr>
            <a:endParaRPr lang="en-US" sz="2799">
              <a:solidFill>
                <a:srgbClr val="09427D"/>
              </a:solidFill>
              <a:latin typeface="Muli Bold Bold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9519778" y="6082696"/>
            <a:ext cx="3893266" cy="2475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919"/>
              </a:lnSpc>
            </a:pPr>
            <a:r>
              <a:rPr lang="en-US" sz="2799">
                <a:solidFill>
                  <a:srgbClr val="09427D"/>
                </a:solidFill>
                <a:latin typeface="Muli Bold Bold"/>
              </a:rPr>
              <a:t>Our application shows all the available/booked rooms of a  particular room typeon the UI.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1594706" y="3390811"/>
            <a:ext cx="1780040" cy="184498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13375335" y="3298517"/>
            <a:ext cx="1780040" cy="1844983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7839783" y="3298517"/>
            <a:ext cx="1780040" cy="1844983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/>
          <a:stretch>
            <a:fillRect/>
          </a:stretch>
        </p:blipFill>
        <p:spPr>
          <a:xfrm>
            <a:off x="8043133" y="3421689"/>
            <a:ext cx="1373340" cy="1343376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/>
          <a:stretch>
            <a:fillRect/>
          </a:stretch>
        </p:blipFill>
        <p:spPr>
          <a:xfrm>
            <a:off x="13686171" y="3861539"/>
            <a:ext cx="1158367" cy="903526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rcRect/>
          <a:stretch>
            <a:fillRect/>
          </a:stretch>
        </p:blipFill>
        <p:spPr>
          <a:xfrm>
            <a:off x="1980628" y="3793126"/>
            <a:ext cx="1008196" cy="1040352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14844538" y="9489756"/>
            <a:ext cx="3308915" cy="797244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641900" y="5509457"/>
            <a:ext cx="5476578" cy="3659885"/>
            <a:chOff x="0" y="-299163"/>
            <a:chExt cx="7302105" cy="4879846"/>
          </a:xfrm>
        </p:grpSpPr>
        <p:sp>
          <p:nvSpPr>
            <p:cNvPr id="10" name="TextBox 10"/>
            <p:cNvSpPr txBox="1"/>
            <p:nvPr/>
          </p:nvSpPr>
          <p:spPr>
            <a:xfrm>
              <a:off x="0" y="-299163"/>
              <a:ext cx="7287590" cy="5689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359"/>
                </a:lnSpc>
                <a:spcBef>
                  <a:spcPct val="0"/>
                </a:spcBef>
              </a:pPr>
              <a:r>
                <a:rPr lang="en-US" sz="2799" dirty="0">
                  <a:solidFill>
                    <a:srgbClr val="09427D"/>
                  </a:solidFill>
                  <a:latin typeface="Muli Bold Bold"/>
                </a:rPr>
                <a:t>Admin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14515" y="425700"/>
              <a:ext cx="7287590" cy="41549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59"/>
                </a:lnSpc>
              </a:pPr>
              <a:r>
                <a:rPr lang="en-US" sz="1899" dirty="0">
                  <a:solidFill>
                    <a:srgbClr val="09427D"/>
                  </a:solidFill>
                  <a:latin typeface="Muli Bold"/>
                </a:rPr>
                <a:t>The role of the Admin is the base of </a:t>
              </a:r>
              <a:r>
                <a:rPr lang="en-US" sz="1899" dirty="0" err="1">
                  <a:solidFill>
                    <a:srgbClr val="09427D"/>
                  </a:solidFill>
                  <a:latin typeface="Muli Bold"/>
                </a:rPr>
                <a:t>MeetPro</a:t>
              </a:r>
              <a:r>
                <a:rPr lang="en-US" sz="1899" dirty="0">
                  <a:solidFill>
                    <a:srgbClr val="09427D"/>
                  </a:solidFill>
                  <a:latin typeface="Muli Bold"/>
                </a:rPr>
                <a:t>.</a:t>
              </a:r>
            </a:p>
            <a:p>
              <a:pPr>
                <a:lnSpc>
                  <a:spcPts val="2659"/>
                </a:lnSpc>
              </a:pPr>
              <a:r>
                <a:rPr lang="en-US" sz="1900" dirty="0">
                  <a:solidFill>
                    <a:srgbClr val="09427D"/>
                  </a:solidFill>
                  <a:latin typeface="Muli Bold"/>
                </a:rPr>
                <a:t>He is the maintainer and the lead for creating the meeting rooms with multiple amenities.</a:t>
              </a:r>
            </a:p>
            <a:p>
              <a:pPr>
                <a:lnSpc>
                  <a:spcPts val="2659"/>
                </a:lnSpc>
              </a:pPr>
              <a:r>
                <a:rPr lang="en-US" sz="1900" dirty="0" smtClean="0">
                  <a:solidFill>
                    <a:srgbClr val="09427D"/>
                  </a:solidFill>
                  <a:latin typeface="Muli Bold"/>
                </a:rPr>
                <a:t>The </a:t>
              </a:r>
              <a:r>
                <a:rPr lang="en-US" sz="1900" dirty="0">
                  <a:solidFill>
                    <a:srgbClr val="09427D"/>
                  </a:solidFill>
                  <a:latin typeface="Muli Bold"/>
                </a:rPr>
                <a:t>other responsibilities are </a:t>
              </a:r>
            </a:p>
            <a:p>
              <a:pPr>
                <a:lnSpc>
                  <a:spcPts val="2659"/>
                </a:lnSpc>
              </a:pPr>
              <a:r>
                <a:rPr lang="en-US" sz="1900" dirty="0" smtClean="0">
                  <a:solidFill>
                    <a:srgbClr val="09427D"/>
                  </a:solidFill>
                  <a:latin typeface="Muli Bold"/>
                </a:rPr>
                <a:t>Delete </a:t>
              </a:r>
              <a:r>
                <a:rPr lang="en-US" sz="1900" dirty="0">
                  <a:solidFill>
                    <a:srgbClr val="09427D"/>
                  </a:solidFill>
                  <a:latin typeface="Muli Bold"/>
                </a:rPr>
                <a:t>a meeting room</a:t>
              </a:r>
            </a:p>
            <a:p>
              <a:pPr>
                <a:lnSpc>
                  <a:spcPts val="2659"/>
                </a:lnSpc>
              </a:pPr>
              <a:r>
                <a:rPr lang="en-US" sz="1900" dirty="0" smtClean="0">
                  <a:solidFill>
                    <a:srgbClr val="09427D"/>
                  </a:solidFill>
                  <a:latin typeface="Muli Bold"/>
                </a:rPr>
                <a:t>Edit </a:t>
              </a:r>
              <a:r>
                <a:rPr lang="en-US" sz="1900" dirty="0">
                  <a:solidFill>
                    <a:srgbClr val="09427D"/>
                  </a:solidFill>
                  <a:latin typeface="Muli Bold"/>
                </a:rPr>
                <a:t>a meeting room </a:t>
              </a:r>
            </a:p>
            <a:p>
              <a:pPr>
                <a:lnSpc>
                  <a:spcPts val="2659"/>
                </a:lnSpc>
              </a:pPr>
              <a:r>
                <a:rPr lang="en-US" sz="1900" dirty="0" smtClean="0">
                  <a:solidFill>
                    <a:srgbClr val="09427D"/>
                  </a:solidFill>
                  <a:latin typeface="Muli Bold"/>
                </a:rPr>
                <a:t>Imports </a:t>
              </a:r>
              <a:r>
                <a:rPr lang="en-US" sz="1900" dirty="0">
                  <a:solidFill>
                    <a:srgbClr val="09427D"/>
                  </a:solidFill>
                  <a:latin typeface="Muli Bold"/>
                </a:rPr>
                <a:t>the list of all the users</a:t>
              </a:r>
            </a:p>
            <a:p>
              <a:pPr>
                <a:lnSpc>
                  <a:spcPts val="2659"/>
                </a:lnSpc>
              </a:pPr>
              <a:r>
                <a:rPr lang="en-US" sz="1900" dirty="0" smtClean="0">
                  <a:solidFill>
                    <a:srgbClr val="09427D"/>
                  </a:solidFill>
                  <a:latin typeface="Muli Bold"/>
                </a:rPr>
                <a:t>Rights </a:t>
              </a:r>
              <a:r>
                <a:rPr lang="en-US" sz="1900" dirty="0">
                  <a:solidFill>
                    <a:srgbClr val="09427D"/>
                  </a:solidFill>
                  <a:latin typeface="Muli Bold"/>
                </a:rPr>
                <a:t>to access all of the meeting rooms.</a:t>
              </a:r>
            </a:p>
            <a:p>
              <a:pPr marL="0" lvl="0" indent="0">
                <a:lnSpc>
                  <a:spcPts val="2659"/>
                </a:lnSpc>
              </a:pPr>
              <a:endParaRPr lang="en-US" sz="979" dirty="0">
                <a:solidFill>
                  <a:srgbClr val="09427D"/>
                </a:solidFill>
                <a:latin typeface="Muli Bold"/>
              </a:endParaRP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7005999" y="5509457"/>
            <a:ext cx="4820949" cy="4352383"/>
            <a:chOff x="0" y="0"/>
            <a:chExt cx="6427932" cy="5803176"/>
          </a:xfrm>
        </p:grpSpPr>
        <p:sp>
          <p:nvSpPr>
            <p:cNvPr id="13" name="TextBox 13"/>
            <p:cNvSpPr txBox="1"/>
            <p:nvPr/>
          </p:nvSpPr>
          <p:spPr>
            <a:xfrm>
              <a:off x="0" y="0"/>
              <a:ext cx="6427932" cy="5689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359"/>
                </a:lnSpc>
                <a:spcBef>
                  <a:spcPct val="0"/>
                </a:spcBef>
              </a:pPr>
              <a:r>
                <a:rPr lang="en-US" sz="2799">
                  <a:solidFill>
                    <a:srgbClr val="09427D"/>
                  </a:solidFill>
                  <a:latin typeface="Muli Bold Bold"/>
                </a:rPr>
                <a:t>Manager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724863"/>
              <a:ext cx="6427932" cy="50783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59"/>
                </a:lnSpc>
              </a:pPr>
              <a:r>
                <a:rPr lang="en-US" sz="1899" dirty="0">
                  <a:solidFill>
                    <a:srgbClr val="09427D"/>
                  </a:solidFill>
                  <a:latin typeface="Muli Bold"/>
                </a:rPr>
                <a:t>The role of the Manager comes after that of Admin.</a:t>
              </a:r>
            </a:p>
            <a:p>
              <a:pPr>
                <a:lnSpc>
                  <a:spcPts val="2659"/>
                </a:lnSpc>
              </a:pPr>
              <a:r>
                <a:rPr lang="en-US" sz="1900" dirty="0" smtClean="0">
                  <a:solidFill>
                    <a:srgbClr val="09427D"/>
                  </a:solidFill>
                  <a:latin typeface="Muli Bold" charset="0"/>
                </a:rPr>
                <a:t>He </a:t>
              </a:r>
              <a:r>
                <a:rPr lang="en-US" sz="1900" dirty="0">
                  <a:solidFill>
                    <a:srgbClr val="09427D"/>
                  </a:solidFill>
                  <a:latin typeface="Muli Bold" charset="0"/>
                </a:rPr>
                <a:t>is the one responsible for creating the meetings and adding the concerned amenities based on the requirements of the type of meeting.</a:t>
              </a:r>
            </a:p>
            <a:p>
              <a:pPr>
                <a:lnSpc>
                  <a:spcPts val="2659"/>
                </a:lnSpc>
              </a:pPr>
              <a:r>
                <a:rPr lang="en-US" sz="1900" dirty="0" smtClean="0">
                  <a:solidFill>
                    <a:srgbClr val="09427D"/>
                  </a:solidFill>
                  <a:latin typeface="Muli Bold" charset="0"/>
                </a:rPr>
                <a:t>Also</a:t>
              </a:r>
              <a:r>
                <a:rPr lang="en-US" sz="1900" dirty="0">
                  <a:solidFill>
                    <a:srgbClr val="09427D"/>
                  </a:solidFill>
                  <a:latin typeface="Muli Bold" charset="0"/>
                </a:rPr>
                <a:t>, he includes the members in the meetings.</a:t>
              </a:r>
            </a:p>
            <a:p>
              <a:pPr>
                <a:lnSpc>
                  <a:spcPts val="2659"/>
                </a:lnSpc>
              </a:pPr>
              <a:r>
                <a:rPr lang="en-US" sz="1900" dirty="0" smtClean="0">
                  <a:solidFill>
                    <a:srgbClr val="09427D"/>
                  </a:solidFill>
                  <a:latin typeface="Muli Bold" charset="0"/>
                </a:rPr>
                <a:t>He </a:t>
              </a:r>
              <a:r>
                <a:rPr lang="en-US" sz="1900" dirty="0">
                  <a:solidFill>
                    <a:srgbClr val="09427D"/>
                  </a:solidFill>
                  <a:latin typeface="Muli Bold" charset="0"/>
                </a:rPr>
                <a:t>also can give feedback on the services used during the meeting span. </a:t>
              </a:r>
            </a:p>
            <a:p>
              <a:pPr marL="0" lvl="0" indent="0">
                <a:lnSpc>
                  <a:spcPts val="2659"/>
                </a:lnSpc>
              </a:pPr>
              <a:endParaRPr lang="en-US" sz="1200" dirty="0">
                <a:solidFill>
                  <a:srgbClr val="09427D"/>
                </a:solidFill>
                <a:latin typeface="Arimo"/>
              </a:endParaRP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3009524" y="5509457"/>
            <a:ext cx="4820949" cy="3313636"/>
            <a:chOff x="0" y="0"/>
            <a:chExt cx="6427932" cy="4418181"/>
          </a:xfrm>
        </p:grpSpPr>
        <p:sp>
          <p:nvSpPr>
            <p:cNvPr id="16" name="TextBox 16"/>
            <p:cNvSpPr txBox="1"/>
            <p:nvPr/>
          </p:nvSpPr>
          <p:spPr>
            <a:xfrm>
              <a:off x="0" y="0"/>
              <a:ext cx="6427932" cy="5689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359"/>
                </a:lnSpc>
                <a:spcBef>
                  <a:spcPct val="0"/>
                </a:spcBef>
              </a:pPr>
              <a:r>
                <a:rPr lang="en-US" sz="2799">
                  <a:solidFill>
                    <a:srgbClr val="09427D"/>
                  </a:solidFill>
                  <a:latin typeface="Muli Bold Bold"/>
                </a:rPr>
                <a:t>Member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724863"/>
              <a:ext cx="6427932" cy="36933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59"/>
                </a:lnSpc>
              </a:pPr>
              <a:r>
                <a:rPr lang="en-US" sz="1899" dirty="0">
                  <a:solidFill>
                    <a:srgbClr val="09427D"/>
                  </a:solidFill>
                  <a:latin typeface="Muli Bold"/>
                </a:rPr>
                <a:t>The role of the Member is simplistic as he is just a part of a meeting where he is required to attend. He can view the meeting details like the meeting room assigned, start time, end time and others.</a:t>
              </a:r>
            </a:p>
            <a:p>
              <a:pPr>
                <a:lnSpc>
                  <a:spcPts val="2659"/>
                </a:lnSpc>
              </a:pPr>
              <a:r>
                <a:rPr lang="en-US" sz="1900" dirty="0" smtClean="0">
                  <a:solidFill>
                    <a:srgbClr val="09427D"/>
                  </a:solidFill>
                  <a:latin typeface="Muli Bold" charset="0"/>
                </a:rPr>
                <a:t>He </a:t>
              </a:r>
              <a:r>
                <a:rPr lang="en-US" sz="1900" dirty="0">
                  <a:solidFill>
                    <a:srgbClr val="09427D"/>
                  </a:solidFill>
                  <a:latin typeface="Muli Bold" charset="0"/>
                </a:rPr>
                <a:t>can also give feedback based on his experience.</a:t>
              </a:r>
            </a:p>
            <a:p>
              <a:pPr marL="0" lvl="0" indent="0">
                <a:lnSpc>
                  <a:spcPts val="2659"/>
                </a:lnSpc>
              </a:pPr>
              <a:endParaRPr lang="en-US" sz="1200" dirty="0">
                <a:solidFill>
                  <a:srgbClr val="09427D"/>
                </a:solidFill>
                <a:latin typeface="Arimo"/>
              </a:endParaRP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3374746" y="0"/>
            <a:ext cx="11187371" cy="2839093"/>
            <a:chOff x="0" y="0"/>
            <a:chExt cx="14916494" cy="3785457"/>
          </a:xfrm>
        </p:grpSpPr>
        <p:sp>
          <p:nvSpPr>
            <p:cNvPr id="19" name="TextBox 19"/>
            <p:cNvSpPr txBox="1"/>
            <p:nvPr/>
          </p:nvSpPr>
          <p:spPr>
            <a:xfrm>
              <a:off x="0" y="3009639"/>
              <a:ext cx="14916494" cy="7758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537"/>
                </a:lnSpc>
              </a:pPr>
              <a:r>
                <a:rPr lang="en-US" sz="3490">
                  <a:solidFill>
                    <a:srgbClr val="09427D"/>
                  </a:solidFill>
                  <a:latin typeface="Arita Buri Bold"/>
                </a:rPr>
                <a:t>Illustrating the roles of various Users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9525"/>
              <a:ext cx="14916494" cy="25121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3651"/>
                </a:lnSpc>
              </a:pPr>
              <a:r>
                <a:rPr lang="en-US" sz="12410">
                  <a:solidFill>
                    <a:srgbClr val="09427D"/>
                  </a:solidFill>
                  <a:latin typeface="Arita Buri Bold"/>
                </a:rPr>
                <a:t>Project Scope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18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9745491" y="975052"/>
            <a:ext cx="7094483" cy="82296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2052679" y="1509421"/>
            <a:ext cx="2480108" cy="1108809"/>
            <a:chOff x="0" y="0"/>
            <a:chExt cx="909008" cy="406400"/>
          </a:xfrm>
        </p:grpSpPr>
        <p:sp>
          <p:nvSpPr>
            <p:cNvPr id="4" name="Freeform 4"/>
            <p:cNvSpPr/>
            <p:nvPr/>
          </p:nvSpPr>
          <p:spPr>
            <a:xfrm>
              <a:off x="17780" y="22860"/>
              <a:ext cx="883608" cy="360680"/>
            </a:xfrm>
            <a:custGeom>
              <a:avLst/>
              <a:gdLst/>
              <a:ahLst/>
              <a:cxnLst/>
              <a:rect l="l" t="t" r="r" b="b"/>
              <a:pathLst>
                <a:path w="883608" h="360680">
                  <a:moveTo>
                    <a:pt x="883608" y="180340"/>
                  </a:moveTo>
                  <a:cubicBezTo>
                    <a:pt x="883608" y="81280"/>
                    <a:pt x="803598" y="0"/>
                    <a:pt x="703268" y="0"/>
                  </a:cubicBezTo>
                  <a:lnTo>
                    <a:pt x="172720" y="0"/>
                  </a:lnTo>
                  <a:lnTo>
                    <a:pt x="172720" y="1270"/>
                  </a:lnTo>
                  <a:cubicBezTo>
                    <a:pt x="76200" y="5080"/>
                    <a:pt x="0" y="83820"/>
                    <a:pt x="0" y="180340"/>
                  </a:cubicBezTo>
                  <a:cubicBezTo>
                    <a:pt x="0" y="276860"/>
                    <a:pt x="77470" y="355600"/>
                    <a:pt x="172720" y="359410"/>
                  </a:cubicBezTo>
                  <a:lnTo>
                    <a:pt x="172720" y="360680"/>
                  </a:lnTo>
                  <a:lnTo>
                    <a:pt x="703268" y="360680"/>
                  </a:lnTo>
                  <a:cubicBezTo>
                    <a:pt x="802328" y="360680"/>
                    <a:pt x="883608" y="279400"/>
                    <a:pt x="883608" y="180340"/>
                  </a:cubicBezTo>
                  <a:close/>
                </a:path>
              </a:pathLst>
            </a:custGeom>
            <a:solidFill>
              <a:srgbClr val="63B8A7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9858157" y="6351063"/>
            <a:ext cx="6869151" cy="1108809"/>
            <a:chOff x="0" y="0"/>
            <a:chExt cx="2517678" cy="406400"/>
          </a:xfrm>
        </p:grpSpPr>
        <p:sp>
          <p:nvSpPr>
            <p:cNvPr id="6" name="Freeform 6"/>
            <p:cNvSpPr/>
            <p:nvPr/>
          </p:nvSpPr>
          <p:spPr>
            <a:xfrm>
              <a:off x="17780" y="22860"/>
              <a:ext cx="2492278" cy="360680"/>
            </a:xfrm>
            <a:custGeom>
              <a:avLst/>
              <a:gdLst/>
              <a:ahLst/>
              <a:cxnLst/>
              <a:rect l="l" t="t" r="r" b="b"/>
              <a:pathLst>
                <a:path w="2492278" h="360680">
                  <a:moveTo>
                    <a:pt x="2492278" y="180340"/>
                  </a:moveTo>
                  <a:cubicBezTo>
                    <a:pt x="2492278" y="81280"/>
                    <a:pt x="2412268" y="0"/>
                    <a:pt x="2311938" y="0"/>
                  </a:cubicBezTo>
                  <a:lnTo>
                    <a:pt x="172720" y="0"/>
                  </a:lnTo>
                  <a:lnTo>
                    <a:pt x="172720" y="1270"/>
                  </a:lnTo>
                  <a:cubicBezTo>
                    <a:pt x="76200" y="5080"/>
                    <a:pt x="0" y="83820"/>
                    <a:pt x="0" y="180340"/>
                  </a:cubicBezTo>
                  <a:cubicBezTo>
                    <a:pt x="0" y="276860"/>
                    <a:pt x="77470" y="355600"/>
                    <a:pt x="172720" y="359410"/>
                  </a:cubicBezTo>
                  <a:lnTo>
                    <a:pt x="172720" y="360680"/>
                  </a:lnTo>
                  <a:lnTo>
                    <a:pt x="2311938" y="360680"/>
                  </a:lnTo>
                  <a:cubicBezTo>
                    <a:pt x="2410998" y="360680"/>
                    <a:pt x="2492278" y="279400"/>
                    <a:pt x="2492278" y="180340"/>
                  </a:cubicBezTo>
                  <a:close/>
                </a:path>
              </a:pathLst>
            </a:custGeom>
            <a:solidFill>
              <a:srgbClr val="09427D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9326165" y="7561474"/>
            <a:ext cx="7933135" cy="1108809"/>
            <a:chOff x="0" y="0"/>
            <a:chExt cx="2907649" cy="406400"/>
          </a:xfrm>
        </p:grpSpPr>
        <p:sp>
          <p:nvSpPr>
            <p:cNvPr id="8" name="Freeform 8"/>
            <p:cNvSpPr/>
            <p:nvPr/>
          </p:nvSpPr>
          <p:spPr>
            <a:xfrm>
              <a:off x="17780" y="22860"/>
              <a:ext cx="2882249" cy="360680"/>
            </a:xfrm>
            <a:custGeom>
              <a:avLst/>
              <a:gdLst/>
              <a:ahLst/>
              <a:cxnLst/>
              <a:rect l="l" t="t" r="r" b="b"/>
              <a:pathLst>
                <a:path w="2882249" h="360680">
                  <a:moveTo>
                    <a:pt x="2882249" y="180340"/>
                  </a:moveTo>
                  <a:cubicBezTo>
                    <a:pt x="2882249" y="81280"/>
                    <a:pt x="2802239" y="0"/>
                    <a:pt x="2701909" y="0"/>
                  </a:cubicBezTo>
                  <a:lnTo>
                    <a:pt x="172720" y="0"/>
                  </a:lnTo>
                  <a:lnTo>
                    <a:pt x="172720" y="1270"/>
                  </a:lnTo>
                  <a:cubicBezTo>
                    <a:pt x="76200" y="5080"/>
                    <a:pt x="0" y="83820"/>
                    <a:pt x="0" y="180340"/>
                  </a:cubicBezTo>
                  <a:cubicBezTo>
                    <a:pt x="0" y="276860"/>
                    <a:pt x="77470" y="355600"/>
                    <a:pt x="172720" y="359410"/>
                  </a:cubicBezTo>
                  <a:lnTo>
                    <a:pt x="172720" y="360680"/>
                  </a:lnTo>
                  <a:lnTo>
                    <a:pt x="2701909" y="360680"/>
                  </a:lnTo>
                  <a:cubicBezTo>
                    <a:pt x="2800969" y="360680"/>
                    <a:pt x="2882249" y="279400"/>
                    <a:pt x="2882249" y="180340"/>
                  </a:cubicBezTo>
                  <a:close/>
                </a:path>
              </a:pathLst>
            </a:custGeom>
            <a:solidFill>
              <a:srgbClr val="09427D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10496125" y="5140653"/>
            <a:ext cx="5593214" cy="1108809"/>
            <a:chOff x="0" y="0"/>
            <a:chExt cx="2050022" cy="406400"/>
          </a:xfrm>
        </p:grpSpPr>
        <p:sp>
          <p:nvSpPr>
            <p:cNvPr id="10" name="Freeform 10"/>
            <p:cNvSpPr/>
            <p:nvPr/>
          </p:nvSpPr>
          <p:spPr>
            <a:xfrm>
              <a:off x="17780" y="22860"/>
              <a:ext cx="2024622" cy="360680"/>
            </a:xfrm>
            <a:custGeom>
              <a:avLst/>
              <a:gdLst/>
              <a:ahLst/>
              <a:cxnLst/>
              <a:rect l="l" t="t" r="r" b="b"/>
              <a:pathLst>
                <a:path w="2024622" h="360680">
                  <a:moveTo>
                    <a:pt x="2024622" y="180340"/>
                  </a:moveTo>
                  <a:cubicBezTo>
                    <a:pt x="2024622" y="81280"/>
                    <a:pt x="1944612" y="0"/>
                    <a:pt x="1844283" y="0"/>
                  </a:cubicBezTo>
                  <a:lnTo>
                    <a:pt x="172720" y="0"/>
                  </a:lnTo>
                  <a:lnTo>
                    <a:pt x="172720" y="1270"/>
                  </a:lnTo>
                  <a:cubicBezTo>
                    <a:pt x="76200" y="5080"/>
                    <a:pt x="0" y="83820"/>
                    <a:pt x="0" y="180340"/>
                  </a:cubicBezTo>
                  <a:cubicBezTo>
                    <a:pt x="0" y="276860"/>
                    <a:pt x="77470" y="355600"/>
                    <a:pt x="172720" y="359410"/>
                  </a:cubicBezTo>
                  <a:lnTo>
                    <a:pt x="172720" y="360680"/>
                  </a:lnTo>
                  <a:lnTo>
                    <a:pt x="1844282" y="360680"/>
                  </a:lnTo>
                  <a:cubicBezTo>
                    <a:pt x="1943342" y="360680"/>
                    <a:pt x="2024622" y="279400"/>
                    <a:pt x="2024622" y="180340"/>
                  </a:cubicBezTo>
                  <a:close/>
                </a:path>
              </a:pathLst>
            </a:custGeom>
            <a:solidFill>
              <a:srgbClr val="09427D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11004284" y="3930242"/>
            <a:ext cx="4576896" cy="1108809"/>
            <a:chOff x="0" y="0"/>
            <a:chExt cx="1677522" cy="406400"/>
          </a:xfrm>
        </p:grpSpPr>
        <p:sp>
          <p:nvSpPr>
            <p:cNvPr id="12" name="Freeform 12"/>
            <p:cNvSpPr/>
            <p:nvPr/>
          </p:nvSpPr>
          <p:spPr>
            <a:xfrm>
              <a:off x="17780" y="22860"/>
              <a:ext cx="1652122" cy="360680"/>
            </a:xfrm>
            <a:custGeom>
              <a:avLst/>
              <a:gdLst/>
              <a:ahLst/>
              <a:cxnLst/>
              <a:rect l="l" t="t" r="r" b="b"/>
              <a:pathLst>
                <a:path w="1652122" h="360680">
                  <a:moveTo>
                    <a:pt x="1652122" y="180340"/>
                  </a:moveTo>
                  <a:cubicBezTo>
                    <a:pt x="1652122" y="81280"/>
                    <a:pt x="1572112" y="0"/>
                    <a:pt x="1471782" y="0"/>
                  </a:cubicBezTo>
                  <a:lnTo>
                    <a:pt x="172720" y="0"/>
                  </a:lnTo>
                  <a:lnTo>
                    <a:pt x="172720" y="1270"/>
                  </a:lnTo>
                  <a:cubicBezTo>
                    <a:pt x="76200" y="5080"/>
                    <a:pt x="0" y="83820"/>
                    <a:pt x="0" y="180340"/>
                  </a:cubicBezTo>
                  <a:cubicBezTo>
                    <a:pt x="0" y="276860"/>
                    <a:pt x="77470" y="355600"/>
                    <a:pt x="172720" y="359410"/>
                  </a:cubicBezTo>
                  <a:lnTo>
                    <a:pt x="172720" y="360680"/>
                  </a:lnTo>
                  <a:lnTo>
                    <a:pt x="1471782" y="360680"/>
                  </a:lnTo>
                  <a:cubicBezTo>
                    <a:pt x="1570842" y="360680"/>
                    <a:pt x="1652122" y="279400"/>
                    <a:pt x="1652122" y="180340"/>
                  </a:cubicBezTo>
                  <a:close/>
                </a:path>
              </a:pathLst>
            </a:custGeom>
            <a:solidFill>
              <a:srgbClr val="63B8A7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11387276" y="2719832"/>
            <a:ext cx="3810912" cy="1108809"/>
            <a:chOff x="0" y="0"/>
            <a:chExt cx="1396774" cy="406400"/>
          </a:xfrm>
        </p:grpSpPr>
        <p:sp>
          <p:nvSpPr>
            <p:cNvPr id="14" name="Freeform 14"/>
            <p:cNvSpPr/>
            <p:nvPr/>
          </p:nvSpPr>
          <p:spPr>
            <a:xfrm>
              <a:off x="17780" y="22860"/>
              <a:ext cx="1371374" cy="360680"/>
            </a:xfrm>
            <a:custGeom>
              <a:avLst/>
              <a:gdLst/>
              <a:ahLst/>
              <a:cxnLst/>
              <a:rect l="l" t="t" r="r" b="b"/>
              <a:pathLst>
                <a:path w="1371374" h="360680">
                  <a:moveTo>
                    <a:pt x="1371374" y="180340"/>
                  </a:moveTo>
                  <a:cubicBezTo>
                    <a:pt x="1371374" y="81280"/>
                    <a:pt x="1291364" y="0"/>
                    <a:pt x="1191034" y="0"/>
                  </a:cubicBezTo>
                  <a:lnTo>
                    <a:pt x="172720" y="0"/>
                  </a:lnTo>
                  <a:lnTo>
                    <a:pt x="172720" y="1270"/>
                  </a:lnTo>
                  <a:cubicBezTo>
                    <a:pt x="76200" y="5080"/>
                    <a:pt x="0" y="83820"/>
                    <a:pt x="0" y="180340"/>
                  </a:cubicBezTo>
                  <a:cubicBezTo>
                    <a:pt x="0" y="276860"/>
                    <a:pt x="77470" y="355600"/>
                    <a:pt x="172720" y="359410"/>
                  </a:cubicBezTo>
                  <a:lnTo>
                    <a:pt x="172720" y="360680"/>
                  </a:lnTo>
                  <a:lnTo>
                    <a:pt x="1191034" y="360680"/>
                  </a:lnTo>
                  <a:cubicBezTo>
                    <a:pt x="1290094" y="360680"/>
                    <a:pt x="1371374" y="279400"/>
                    <a:pt x="1371374" y="180340"/>
                  </a:cubicBezTo>
                  <a:close/>
                </a:path>
              </a:pathLst>
            </a:custGeom>
            <a:solidFill>
              <a:srgbClr val="63B8A7"/>
            </a:solidFill>
          </p:spPr>
        </p:sp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4753232" y="9489756"/>
            <a:ext cx="3308915" cy="797244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12346582" y="1850495"/>
            <a:ext cx="1892300" cy="426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  <a:spcBef>
                <a:spcPct val="0"/>
              </a:spcBef>
            </a:pPr>
            <a:r>
              <a:rPr lang="en-US" sz="2800" u="none">
                <a:solidFill>
                  <a:srgbClr val="FFFFFF"/>
                </a:solidFill>
                <a:latin typeface="HK Grotesk Medium Bold"/>
              </a:rPr>
              <a:t>1. UX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1832232" y="3062473"/>
            <a:ext cx="2921000" cy="4235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60"/>
              </a:lnSpc>
              <a:spcBef>
                <a:spcPct val="0"/>
              </a:spcBef>
            </a:pPr>
            <a:r>
              <a:rPr lang="en-US" sz="2800" u="none">
                <a:solidFill>
                  <a:srgbClr val="FFFFFF"/>
                </a:solidFill>
                <a:latin typeface="HK Grotesk Medium Bold"/>
              </a:rPr>
              <a:t>2.Feature Set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1230116" y="4271316"/>
            <a:ext cx="4125232" cy="426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60"/>
              </a:lnSpc>
              <a:spcBef>
                <a:spcPct val="0"/>
              </a:spcBef>
            </a:pPr>
            <a:r>
              <a:rPr lang="en-US" sz="2800" u="none">
                <a:solidFill>
                  <a:srgbClr val="FFFFFF"/>
                </a:solidFill>
                <a:latin typeface="HK Grotesk Medium Bold"/>
              </a:rPr>
              <a:t>3.Insatant Support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1067340" y="5481727"/>
            <a:ext cx="4450785" cy="426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60"/>
              </a:lnSpc>
              <a:spcBef>
                <a:spcPct val="0"/>
              </a:spcBef>
            </a:pPr>
            <a:r>
              <a:rPr lang="en-US" sz="2800" u="none">
                <a:solidFill>
                  <a:srgbClr val="FFFFFF"/>
                </a:solidFill>
                <a:latin typeface="HK Grotesk Medium Bold"/>
              </a:rPr>
              <a:t>4.Provide Security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1067340" y="6692137"/>
            <a:ext cx="4450785" cy="426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60"/>
              </a:lnSpc>
              <a:spcBef>
                <a:spcPct val="0"/>
              </a:spcBef>
            </a:pPr>
            <a:r>
              <a:rPr lang="en-US" sz="2800" u="none">
                <a:solidFill>
                  <a:srgbClr val="FFFFFF"/>
                </a:solidFill>
                <a:latin typeface="HK Grotesk Medium Bold"/>
              </a:rPr>
              <a:t>5.Complying Needs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1004284" y="7902548"/>
            <a:ext cx="4450785" cy="426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60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HK Grotesk Medium Bold"/>
              </a:rPr>
              <a:t>6. User Satisfaction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1028700" y="3062473"/>
            <a:ext cx="9293548" cy="2335228"/>
            <a:chOff x="0" y="0"/>
            <a:chExt cx="12391398" cy="3113638"/>
          </a:xfrm>
        </p:grpSpPr>
        <p:sp>
          <p:nvSpPr>
            <p:cNvPr id="23" name="TextBox 23"/>
            <p:cNvSpPr txBox="1"/>
            <p:nvPr/>
          </p:nvSpPr>
          <p:spPr>
            <a:xfrm>
              <a:off x="0" y="1597639"/>
              <a:ext cx="12391398" cy="15159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4639"/>
                </a:lnSpc>
              </a:pPr>
              <a:r>
                <a:rPr lang="en-US" sz="3313">
                  <a:solidFill>
                    <a:srgbClr val="264C3D"/>
                  </a:solidFill>
                  <a:latin typeface="Muli Bold"/>
                </a:rPr>
                <a:t>Our Values and Feature Set are the main focus while delivering solutions to our Users. </a:t>
              </a: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-38100"/>
              <a:ext cx="12391398" cy="8074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4544"/>
                </a:lnSpc>
                <a:spcBef>
                  <a:spcPct val="0"/>
                </a:spcBef>
              </a:pPr>
              <a:r>
                <a:rPr lang="en-US" sz="3787">
                  <a:solidFill>
                    <a:srgbClr val="264C3D"/>
                  </a:solidFill>
                  <a:latin typeface="Arita Buri Bold"/>
                </a:rPr>
                <a:t>Why Choose us?</a:t>
              </a:r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1777986" y="0"/>
            <a:ext cx="9657800" cy="2180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7032"/>
              </a:lnSpc>
            </a:pPr>
            <a:r>
              <a:rPr lang="en-US" sz="12166" dirty="0" smtClean="0">
                <a:solidFill>
                  <a:srgbClr val="264C3D"/>
                </a:solidFill>
                <a:latin typeface="Arita Buri Bold"/>
              </a:rPr>
              <a:t>Advantages</a:t>
            </a:r>
            <a:endParaRPr lang="en-US" sz="12166" dirty="0">
              <a:solidFill>
                <a:srgbClr val="264C3D"/>
              </a:solidFill>
              <a:latin typeface="Arita Buri Bo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13426274" y="4047349"/>
            <a:ext cx="918912" cy="224124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/>
          <a:stretch>
            <a:fillRect/>
          </a:stretch>
        </p:blipFill>
        <p:spPr>
          <a:xfrm>
            <a:off x="9787165" y="3161890"/>
            <a:ext cx="1241713" cy="96232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/>
          <a:stretch>
            <a:fillRect/>
          </a:stretch>
        </p:blipFill>
        <p:spPr>
          <a:xfrm>
            <a:off x="14620420" y="4889941"/>
            <a:ext cx="1291835" cy="1419599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rcRect/>
          <a:stretch>
            <a:fillRect/>
          </a:stretch>
        </p:blipFill>
        <p:spPr>
          <a:xfrm>
            <a:off x="17276983" y="7411582"/>
            <a:ext cx="903945" cy="1423536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rcRect/>
          <a:stretch>
            <a:fillRect/>
          </a:stretch>
        </p:blipFill>
        <p:spPr>
          <a:xfrm>
            <a:off x="10351719" y="6259332"/>
            <a:ext cx="863051" cy="1659714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rcRect/>
          <a:stretch>
            <a:fillRect/>
          </a:stretch>
        </p:blipFill>
        <p:spPr>
          <a:xfrm>
            <a:off x="12037304" y="5293999"/>
            <a:ext cx="1388969" cy="96533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rcRect/>
          <a:stretch>
            <a:fillRect/>
          </a:stretch>
        </p:blipFill>
        <p:spPr>
          <a:xfrm>
            <a:off x="13620497" y="2699430"/>
            <a:ext cx="1449376" cy="1347919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7"/>
              </a:ext>
            </a:extLst>
          </a:blip>
          <a:srcRect/>
          <a:stretch>
            <a:fillRect/>
          </a:stretch>
        </p:blipFill>
        <p:spPr>
          <a:xfrm>
            <a:off x="15435555" y="2946610"/>
            <a:ext cx="995505" cy="1810009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9"/>
              </a:ext>
            </a:extLst>
          </a:blip>
          <a:srcRect/>
          <a:stretch>
            <a:fillRect/>
          </a:stretch>
        </p:blipFill>
        <p:spPr>
          <a:xfrm>
            <a:off x="11739407" y="2622561"/>
            <a:ext cx="1486640" cy="1501657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1"/>
              </a:ext>
            </a:extLst>
          </a:blip>
          <a:srcRect/>
          <a:stretch>
            <a:fillRect/>
          </a:stretch>
        </p:blipFill>
        <p:spPr>
          <a:xfrm>
            <a:off x="17714886" y="3192418"/>
            <a:ext cx="466043" cy="2452857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3"/>
              </a:ext>
            </a:extLst>
          </a:blip>
          <a:srcRect/>
          <a:stretch>
            <a:fillRect/>
          </a:stretch>
        </p:blipFill>
        <p:spPr>
          <a:xfrm>
            <a:off x="11739407" y="4418847"/>
            <a:ext cx="1739747" cy="643706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5"/>
              </a:ext>
            </a:extLst>
          </a:blip>
          <a:srcRect/>
          <a:stretch>
            <a:fillRect/>
          </a:stretch>
        </p:blipFill>
        <p:spPr>
          <a:xfrm>
            <a:off x="15963256" y="4756619"/>
            <a:ext cx="1765700" cy="1686244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7"/>
              </a:ext>
            </a:extLst>
          </a:blip>
          <a:srcRect/>
          <a:stretch>
            <a:fillRect/>
          </a:stretch>
        </p:blipFill>
        <p:spPr>
          <a:xfrm>
            <a:off x="9927484" y="4740700"/>
            <a:ext cx="1404191" cy="1376108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9"/>
              </a:ext>
            </a:extLst>
          </a:blip>
          <a:srcRect/>
          <a:stretch>
            <a:fillRect/>
          </a:stretch>
        </p:blipFill>
        <p:spPr>
          <a:xfrm>
            <a:off x="11575121" y="6670930"/>
            <a:ext cx="1405623" cy="1075302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1"/>
              </a:ext>
            </a:extLst>
          </a:blip>
          <a:srcRect/>
          <a:stretch>
            <a:fillRect/>
          </a:stretch>
        </p:blipFill>
        <p:spPr>
          <a:xfrm>
            <a:off x="15435555" y="6702583"/>
            <a:ext cx="1579435" cy="1081913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3"/>
              </a:ext>
            </a:extLst>
          </a:blip>
          <a:srcRect/>
          <a:stretch>
            <a:fillRect/>
          </a:stretch>
        </p:blipFill>
        <p:spPr>
          <a:xfrm>
            <a:off x="13724329" y="6702583"/>
            <a:ext cx="1241713" cy="1011996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5"/>
              </a:ext>
            </a:extLst>
          </a:blip>
          <a:srcRect/>
          <a:stretch>
            <a:fillRect/>
          </a:stretch>
        </p:blipFill>
        <p:spPr>
          <a:xfrm>
            <a:off x="8691913" y="4471190"/>
            <a:ext cx="855721" cy="1645618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7"/>
              </a:ext>
            </a:extLst>
          </a:blip>
          <a:srcRect/>
          <a:stretch>
            <a:fillRect/>
          </a:stretch>
        </p:blipFill>
        <p:spPr>
          <a:xfrm>
            <a:off x="8792462" y="6702583"/>
            <a:ext cx="1510344" cy="1480137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9"/>
              </a:ext>
            </a:extLst>
          </a:blip>
          <a:srcRect/>
          <a:stretch>
            <a:fillRect/>
          </a:stretch>
        </p:blipFill>
        <p:spPr>
          <a:xfrm>
            <a:off x="9787165" y="8303555"/>
            <a:ext cx="1544510" cy="124333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1"/>
              </a:ext>
            </a:extLst>
          </a:blip>
          <a:srcRect/>
          <a:stretch>
            <a:fillRect/>
          </a:stretch>
        </p:blipFill>
        <p:spPr>
          <a:xfrm>
            <a:off x="11739407" y="8298767"/>
            <a:ext cx="1485855" cy="1248118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3"/>
              </a:ext>
            </a:extLst>
          </a:blip>
          <a:srcRect/>
          <a:stretch>
            <a:fillRect/>
          </a:stretch>
        </p:blipFill>
        <p:spPr>
          <a:xfrm>
            <a:off x="13724329" y="7829258"/>
            <a:ext cx="1241713" cy="1487082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5"/>
              </a:ext>
            </a:extLst>
          </a:blip>
          <a:srcRect/>
          <a:stretch>
            <a:fillRect/>
          </a:stretch>
        </p:blipFill>
        <p:spPr>
          <a:xfrm>
            <a:off x="15712531" y="8123350"/>
            <a:ext cx="1437059" cy="1365206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46"/>
          <a:srcRect/>
          <a:stretch>
            <a:fillRect/>
          </a:stretch>
        </p:blipFill>
        <p:spPr>
          <a:xfrm>
            <a:off x="15040467" y="9578765"/>
            <a:ext cx="3308915" cy="797244"/>
          </a:xfrm>
          <a:prstGeom prst="rect">
            <a:avLst/>
          </a:prstGeom>
        </p:spPr>
      </p:pic>
      <p:grpSp>
        <p:nvGrpSpPr>
          <p:cNvPr id="25" name="Group 25"/>
          <p:cNvGrpSpPr/>
          <p:nvPr/>
        </p:nvGrpSpPr>
        <p:grpSpPr>
          <a:xfrm>
            <a:off x="1988499" y="0"/>
            <a:ext cx="13278073" cy="2246986"/>
            <a:chOff x="0" y="0"/>
            <a:chExt cx="17704097" cy="2995981"/>
          </a:xfrm>
        </p:grpSpPr>
        <p:sp>
          <p:nvSpPr>
            <p:cNvPr id="26" name="TextBox 26"/>
            <p:cNvSpPr txBox="1"/>
            <p:nvPr/>
          </p:nvSpPr>
          <p:spPr>
            <a:xfrm>
              <a:off x="0" y="-190500"/>
              <a:ext cx="17704097" cy="24380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4379"/>
                </a:lnSpc>
              </a:pPr>
              <a:r>
                <a:rPr lang="en-US" sz="11061">
                  <a:solidFill>
                    <a:srgbClr val="09427D"/>
                  </a:solidFill>
                  <a:latin typeface="Arita Buri Bold"/>
                </a:rPr>
                <a:t>Technologies Used</a:t>
              </a:r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2456756"/>
              <a:ext cx="17704097" cy="5392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387"/>
                </a:lnSpc>
              </a:pPr>
              <a:endParaRPr/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1433545" y="1762638"/>
            <a:ext cx="6650904" cy="9036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9427D"/>
                </a:solidFill>
                <a:latin typeface="Muli Bold"/>
              </a:rPr>
              <a:t>HTML/CSS</a:t>
            </a: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9427D"/>
                </a:solidFill>
                <a:latin typeface="Muli Bold"/>
              </a:rPr>
              <a:t>MySql Database</a:t>
            </a: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9427D"/>
                </a:solidFill>
                <a:latin typeface="Muli Bold"/>
              </a:rPr>
              <a:t>Bootstrap </a:t>
            </a: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9427D"/>
                </a:solidFill>
                <a:latin typeface="Muli Bold"/>
              </a:rPr>
              <a:t>Java</a:t>
            </a: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9427D"/>
                </a:solidFill>
                <a:latin typeface="Muli Bold"/>
              </a:rPr>
              <a:t>Tomcat Apache Server</a:t>
            </a: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9427D"/>
                </a:solidFill>
                <a:latin typeface="Muli Bold"/>
              </a:rPr>
              <a:t>JSP</a:t>
            </a: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9427D"/>
                </a:solidFill>
                <a:latin typeface="Muli Bold"/>
              </a:rPr>
              <a:t>JavaServelet</a:t>
            </a: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9427D"/>
                </a:solidFill>
                <a:latin typeface="Muli Bold"/>
              </a:rPr>
              <a:t>JavaScript</a:t>
            </a: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9427D"/>
                </a:solidFill>
                <a:latin typeface="Muli Bold"/>
              </a:rPr>
              <a:t>JSON</a:t>
            </a: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9427D"/>
                </a:solidFill>
                <a:latin typeface="Muli Bold"/>
              </a:rPr>
              <a:t>Eclipse</a:t>
            </a: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9427D"/>
                </a:solidFill>
                <a:latin typeface="Muli Bold"/>
              </a:rPr>
              <a:t>Google Chrome</a:t>
            </a: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9427D"/>
                </a:solidFill>
                <a:latin typeface="Muli Bold"/>
              </a:rPr>
              <a:t>Postman</a:t>
            </a: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9427D"/>
                </a:solidFill>
                <a:latin typeface="Muli Bold"/>
              </a:rPr>
              <a:t>Canva</a:t>
            </a:r>
          </a:p>
          <a:p>
            <a:pPr>
              <a:lnSpc>
                <a:spcPts val="4759"/>
              </a:lnSpc>
            </a:pPr>
            <a:endParaRPr lang="en-US" sz="3399">
              <a:solidFill>
                <a:srgbClr val="09427D"/>
              </a:solidFill>
              <a:latin typeface="Muli Bold"/>
            </a:endParaRPr>
          </a:p>
          <a:p>
            <a:pPr>
              <a:lnSpc>
                <a:spcPts val="4759"/>
              </a:lnSpc>
            </a:pPr>
            <a:endParaRPr lang="en-US" sz="3399">
              <a:solidFill>
                <a:srgbClr val="09427D"/>
              </a:solidFill>
              <a:latin typeface="Muli Bol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897858" y="1427818"/>
            <a:ext cx="13735684" cy="7297082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4979085" y="9707037"/>
            <a:ext cx="3308915" cy="797244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5232407" y="-276225"/>
            <a:ext cx="8575743" cy="17390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437"/>
              </a:lnSpc>
            </a:pPr>
            <a:r>
              <a:rPr lang="en-US" sz="9598">
                <a:solidFill>
                  <a:srgbClr val="09427D"/>
                </a:solidFill>
                <a:latin typeface="Arita Buri Bold"/>
              </a:rPr>
              <a:t>System Design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736919" y="8914596"/>
            <a:ext cx="7106998" cy="887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79"/>
              </a:lnSpc>
            </a:pPr>
            <a:r>
              <a:rPr lang="en-US" sz="5199" dirty="0">
                <a:solidFill>
                  <a:srgbClr val="09427D"/>
                </a:solidFill>
                <a:latin typeface="Muli Bold"/>
              </a:rPr>
              <a:t>View Of Home Page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415389" y="1568925"/>
            <a:ext cx="13457222" cy="7149149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4979085" y="9654520"/>
            <a:ext cx="3308915" cy="797244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5232407" y="-276225"/>
            <a:ext cx="8575743" cy="17390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437"/>
              </a:lnSpc>
            </a:pPr>
            <a:r>
              <a:rPr lang="en-US" sz="9598">
                <a:solidFill>
                  <a:srgbClr val="09427D"/>
                </a:solidFill>
                <a:latin typeface="Arita Buri Bold"/>
              </a:rPr>
              <a:t>System Design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232407" y="8766830"/>
            <a:ext cx="8916504" cy="887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9427D"/>
                </a:solidFill>
                <a:latin typeface="Muli Bold"/>
              </a:rPr>
              <a:t>View of Feedback Section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579</Words>
  <Application>Microsoft Office PowerPoint</Application>
  <PresentationFormat>Custom</PresentationFormat>
  <Paragraphs>108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31" baseType="lpstr">
      <vt:lpstr>Arial</vt:lpstr>
      <vt:lpstr>RoxboroughCF</vt:lpstr>
      <vt:lpstr>Arimo Bold</vt:lpstr>
      <vt:lpstr>Calibri</vt:lpstr>
      <vt:lpstr>HK Grotesk Light</vt:lpstr>
      <vt:lpstr>Arimo</vt:lpstr>
      <vt:lpstr>Muli Bold Bold</vt:lpstr>
      <vt:lpstr>HK Grotesk Medium Bold</vt:lpstr>
      <vt:lpstr>HK Grotesk Light Bold</vt:lpstr>
      <vt:lpstr>Muli Bold</vt:lpstr>
      <vt:lpstr>Arita Buri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Pseudonerds Presentation</dc:title>
  <cp:lastModifiedBy>Windows User</cp:lastModifiedBy>
  <cp:revision>4</cp:revision>
  <dcterms:created xsi:type="dcterms:W3CDTF">2006-08-16T00:00:00Z</dcterms:created>
  <dcterms:modified xsi:type="dcterms:W3CDTF">2021-09-26T17:37:05Z</dcterms:modified>
  <dc:identifier>DAErF8rI6Zg</dc:identifier>
</cp:coreProperties>
</file>